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2"/>
  </p:notesMasterIdLst>
  <p:handoutMasterIdLst>
    <p:handoutMasterId r:id="rId23"/>
  </p:handoutMasterIdLst>
  <p:sldIdLst>
    <p:sldId id="257" r:id="rId5"/>
    <p:sldId id="268" r:id="rId6"/>
    <p:sldId id="269" r:id="rId7"/>
    <p:sldId id="273" r:id="rId8"/>
    <p:sldId id="271" r:id="rId9"/>
    <p:sldId id="272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466" y="77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7/10/2017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7/10/2017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4630" y="1788454"/>
            <a:ext cx="8359052" cy="2098226"/>
          </a:xfrm>
        </p:spPr>
        <p:txBody>
          <a:bodyPr anchor="b">
            <a:noAutofit/>
          </a:bodyPr>
          <a:lstStyle>
            <a:lvl1pPr algn="ctr">
              <a:defRPr sz="7198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209" y="3956280"/>
            <a:ext cx="6829894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2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662" y="6453386"/>
            <a:ext cx="1607525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0DFD029-FB74-4578-B929-F66AA97659CA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3382" y="6453386"/>
            <a:ext cx="7021548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28123" y="6453386"/>
            <a:ext cx="1595876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663" y="744470"/>
            <a:ext cx="1067133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53423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243" y="2295526"/>
            <a:ext cx="95987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2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4062" y="624156"/>
            <a:ext cx="1565358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243" y="624156"/>
            <a:ext cx="817751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2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5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826" y="1301361"/>
            <a:ext cx="9610468" cy="2852737"/>
          </a:xfrm>
        </p:spPr>
        <p:txBody>
          <a:bodyPr anchor="b">
            <a:normAutofit/>
          </a:bodyPr>
          <a:lstStyle>
            <a:lvl1pPr algn="r">
              <a:defRPr sz="7198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4826" y="4216328"/>
            <a:ext cx="961046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99">
                <a:solidFill>
                  <a:schemeClr val="tx2"/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716" y="6453386"/>
            <a:ext cx="162198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DFD029-FB74-4578-B929-F66AA97659CA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3639" y="6453386"/>
            <a:ext cx="7021548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28123" y="6453386"/>
            <a:ext cx="159587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49840" y="1685652"/>
            <a:ext cx="32741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8666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243" y="2286000"/>
            <a:ext cx="4446628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3704" y="2286000"/>
            <a:ext cx="4446628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7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243" y="685800"/>
            <a:ext cx="95987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243" y="2340864"/>
            <a:ext cx="4442827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999" b="0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243" y="3305208"/>
            <a:ext cx="4442827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315" y="2340864"/>
            <a:ext cx="4442827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999" b="0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3315" y="3305208"/>
            <a:ext cx="4442827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5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8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3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2139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11" y="685800"/>
            <a:ext cx="3854716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799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4391" y="685801"/>
            <a:ext cx="5210723" cy="5175250"/>
          </a:xfrm>
        </p:spPr>
        <p:txBody>
          <a:bodyPr/>
          <a:lstStyle>
            <a:lvl1pPr>
              <a:defRPr sz="1999"/>
            </a:lvl1pPr>
            <a:lvl2pPr>
              <a:defRPr sz="1999"/>
            </a:lvl2pPr>
            <a:lvl3pPr>
              <a:defRPr sz="1799"/>
            </a:lvl3pPr>
            <a:lvl4pPr>
              <a:defRPr sz="1799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711" y="2856344"/>
            <a:ext cx="3854716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712" y="6453386"/>
            <a:ext cx="1204258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DFD029-FB74-4578-B929-F66AA97659CA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371" y="6453386"/>
            <a:ext cx="237305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0566" y="6453386"/>
            <a:ext cx="159587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2139" y="376"/>
            <a:ext cx="22854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8642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2139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11" y="685800"/>
            <a:ext cx="3854716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799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0679" y="1"/>
            <a:ext cx="6658146" cy="6857999"/>
          </a:xfrm>
        </p:spPr>
        <p:txBody>
          <a:bodyPr anchor="t">
            <a:normAutofit/>
          </a:bodyPr>
          <a:lstStyle>
            <a:lvl1pPr marL="0" indent="0">
              <a:buNone/>
              <a:defRPr sz="1999"/>
            </a:lvl1pPr>
            <a:lvl2pPr marL="457063" indent="0">
              <a:buNone/>
              <a:defRPr sz="1999"/>
            </a:lvl2pPr>
            <a:lvl3pPr marL="914126" indent="0">
              <a:buNone/>
              <a:defRPr sz="19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711" y="2855968"/>
            <a:ext cx="3854716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712" y="6453386"/>
            <a:ext cx="1204258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DFD029-FB74-4578-B929-F66AA97659CA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371" y="6453386"/>
            <a:ext cx="237305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0566" y="6453386"/>
            <a:ext cx="159587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14DD1E-5D91-48A3-AD6D-45FBA980D1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2139" y="376"/>
            <a:ext cx="22854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017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243" y="685800"/>
            <a:ext cx="95987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243" y="2286000"/>
            <a:ext cx="95987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288" y="6453386"/>
            <a:ext cx="1204258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0DFD029-FB74-4578-B929-F66AA97659CA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2811" y="6453386"/>
            <a:ext cx="6279194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0269" y="6453386"/>
            <a:ext cx="1595876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014DD1E-5D91-48A3-AD6D-45FBA980D1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7971" y="376"/>
            <a:ext cx="22854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9111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126" rtl="0" eaLnBrk="1" latinLnBrk="0" hangingPunct="1">
        <a:lnSpc>
          <a:spcPct val="89000"/>
        </a:lnSpc>
        <a:spcBef>
          <a:spcPct val="0"/>
        </a:spcBef>
        <a:buNone/>
        <a:defRPr sz="4399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3933" indent="-383933" algn="l" defTabSz="914126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1999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126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999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189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799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251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799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5314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2377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199440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6503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3566" indent="-383933" algn="l" defTabSz="914126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  <p15:guide id="12" orient="horz" pos="2160" userDrawn="1">
          <p15:clr>
            <a:srgbClr val="F26B43"/>
          </p15:clr>
        </p15:guide>
        <p15:guide id="13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838200"/>
            <a:ext cx="9523412" cy="2000251"/>
          </a:xfrm>
        </p:spPr>
        <p:txBody>
          <a:bodyPr/>
          <a:lstStyle/>
          <a:p>
            <a:pPr algn="l"/>
            <a:r>
              <a:rPr lang="en-US" sz="5400" dirty="0" smtClean="0"/>
              <a:t>Role of a Statistical Editor in Addiction Journals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838451"/>
            <a:ext cx="8874537" cy="3175000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120000"/>
              </a:lnSpc>
            </a:pPr>
            <a:r>
              <a:rPr lang="en-US" sz="3500" b="1" cap="none" dirty="0" smtClean="0"/>
              <a:t>Katie Witkiewitz, PhD</a:t>
            </a:r>
          </a:p>
          <a:p>
            <a:pPr algn="l">
              <a:lnSpc>
                <a:spcPct val="120000"/>
              </a:lnSpc>
            </a:pPr>
            <a:r>
              <a:rPr lang="en-US" sz="3500" b="1" cap="none" dirty="0" smtClean="0">
                <a:solidFill>
                  <a:srgbClr val="C00000"/>
                </a:solidFill>
              </a:rPr>
              <a:t>University of New Mexico</a:t>
            </a:r>
          </a:p>
          <a:p>
            <a:pPr algn="l">
              <a:lnSpc>
                <a:spcPct val="120000"/>
              </a:lnSpc>
            </a:pPr>
            <a:endParaRPr lang="en-US" dirty="0"/>
          </a:p>
          <a:p>
            <a:pPr algn="l">
              <a:lnSpc>
                <a:spcPct val="120000"/>
              </a:lnSpc>
            </a:pPr>
            <a:r>
              <a:rPr lang="en-US" cap="none" dirty="0" smtClean="0"/>
              <a:t>Statistical Editor, </a:t>
            </a:r>
            <a:r>
              <a:rPr lang="en-US" i="1" cap="none" dirty="0" smtClean="0"/>
              <a:t>Journal of Addiction Medicine</a:t>
            </a:r>
          </a:p>
          <a:p>
            <a:pPr algn="l">
              <a:lnSpc>
                <a:spcPct val="120000"/>
              </a:lnSpc>
            </a:pPr>
            <a:r>
              <a:rPr lang="en-US" cap="none" dirty="0" smtClean="0"/>
              <a:t>Statistical Consultant, </a:t>
            </a:r>
            <a:r>
              <a:rPr lang="en-US" i="1" cap="none" dirty="0" smtClean="0"/>
              <a:t>Alcoholism: Clinical &amp; Experimental Research</a:t>
            </a:r>
            <a:r>
              <a:rPr lang="en-US" cap="none" dirty="0" smtClean="0"/>
              <a:t> </a:t>
            </a:r>
          </a:p>
          <a:p>
            <a:pPr algn="l">
              <a:lnSpc>
                <a:spcPct val="120000"/>
              </a:lnSpc>
            </a:pPr>
            <a:r>
              <a:rPr lang="en-US" cap="none" dirty="0" smtClean="0"/>
              <a:t>Deputy Editor, </a:t>
            </a:r>
            <a:r>
              <a:rPr lang="en-US" i="1" cap="none" dirty="0" smtClean="0"/>
              <a:t>Journal of Studies on Alcohol and Drugs</a:t>
            </a:r>
          </a:p>
          <a:p>
            <a:pPr algn="l">
              <a:lnSpc>
                <a:spcPct val="120000"/>
              </a:lnSpc>
            </a:pPr>
            <a:r>
              <a:rPr lang="en-US" cap="none" dirty="0" smtClean="0"/>
              <a:t>Associate Editor, </a:t>
            </a:r>
            <a:r>
              <a:rPr lang="en-US" i="1" cap="none" dirty="0" smtClean="0"/>
              <a:t>Psychology of Addictive Behaviors</a:t>
            </a:r>
          </a:p>
          <a:p>
            <a:pPr algn="l">
              <a:lnSpc>
                <a:spcPct val="120000"/>
              </a:lnSpc>
            </a:pPr>
            <a:r>
              <a:rPr lang="en-US" cap="none" dirty="0" smtClean="0"/>
              <a:t>Editorial Board Member, </a:t>
            </a:r>
            <a:r>
              <a:rPr lang="en-US" i="1" cap="none" dirty="0" smtClean="0"/>
              <a:t>Alcohol and Alcoholism</a:t>
            </a:r>
          </a:p>
          <a:p>
            <a:pPr algn="l">
              <a:lnSpc>
                <a:spcPct val="120000"/>
              </a:lnSpc>
            </a:pPr>
            <a:r>
              <a:rPr lang="en-US" cap="none" dirty="0" smtClean="0"/>
              <a:t>Editorial Board Member, </a:t>
            </a:r>
            <a:r>
              <a:rPr lang="en-US" i="1" cap="none" dirty="0" smtClean="0"/>
              <a:t>Substance Use and Misuse</a:t>
            </a:r>
            <a:endParaRPr lang="en-US" i="1" cap="none" dirty="0"/>
          </a:p>
        </p:txBody>
      </p:sp>
      <p:pic>
        <p:nvPicPr>
          <p:cNvPr id="1030" name="Picture 6" descr="Image result for university of new mexico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0337" y="42672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79412" y="304800"/>
            <a:ext cx="11353800" cy="6172200"/>
          </a:xfrm>
          <a:prstGeom prst="rect">
            <a:avLst/>
          </a:prstGeom>
          <a:noFill/>
          <a:ln w="952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Blessing… and a curse</a:t>
            </a:r>
          </a:p>
          <a:p>
            <a:pPr lvl="1"/>
            <a:r>
              <a:rPr lang="en-US" sz="2400" dirty="0" smtClean="0"/>
              <a:t>Allows users, some with little knowledge, to conduct incredibly complex analytic models</a:t>
            </a:r>
          </a:p>
          <a:p>
            <a:pPr lvl="1"/>
            <a:r>
              <a:rPr lang="en-US" sz="2400" dirty="0" smtClean="0"/>
              <a:t>Many defaults are not the best options</a:t>
            </a:r>
          </a:p>
          <a:p>
            <a:pPr lvl="1"/>
            <a:r>
              <a:rPr lang="en-US" sz="2400" dirty="0" smtClean="0"/>
              <a:t>Some programs have errors in computation, optimization</a:t>
            </a:r>
          </a:p>
          <a:p>
            <a:r>
              <a:rPr lang="en-US" sz="2400" dirty="0" smtClean="0"/>
              <a:t>Authors (and reviewers and editors) still need to use their brains!</a:t>
            </a:r>
          </a:p>
          <a:p>
            <a:r>
              <a:rPr lang="en-US" sz="2400" dirty="0" smtClean="0"/>
              <a:t>The software NEVER decides on anything…</a:t>
            </a:r>
          </a:p>
          <a:p>
            <a:endParaRPr lang="en-US" sz="2400" dirty="0"/>
          </a:p>
        </p:txBody>
      </p:sp>
      <p:pic>
        <p:nvPicPr>
          <p:cNvPr id="5" name="Picture 6" descr="Image result for university of new mexico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612" y="5867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03212" y="0"/>
            <a:ext cx="0" cy="685800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41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38300"/>
            <a:ext cx="10438169" cy="3581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Factor analysis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Exploratory factor analysis </a:t>
            </a:r>
          </a:p>
          <a:p>
            <a:pPr lvl="2">
              <a:lnSpc>
                <a:spcPct val="110000"/>
              </a:lnSpc>
            </a:pPr>
            <a:r>
              <a:rPr lang="en-US" sz="2200" dirty="0" smtClean="0"/>
              <a:t>Principal Components Analysis – best for data reduction</a:t>
            </a:r>
          </a:p>
          <a:p>
            <a:pPr lvl="2">
              <a:lnSpc>
                <a:spcPct val="110000"/>
              </a:lnSpc>
            </a:pPr>
            <a:r>
              <a:rPr lang="en-US" sz="2200" dirty="0" smtClean="0"/>
              <a:t>Factor Analysis (Principal axis factoring) – best for structure</a:t>
            </a:r>
          </a:p>
          <a:p>
            <a:pPr lvl="3">
              <a:lnSpc>
                <a:spcPct val="110000"/>
              </a:lnSpc>
            </a:pPr>
            <a:r>
              <a:rPr lang="en-US" sz="2200" dirty="0" smtClean="0"/>
              <a:t>Do not rely on eigenvalues&gt;1 rule, parallel analysis better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Confirmatory factor analysis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Item response theory (binary) and graded response models (categorical)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Differential item functioning/measurement invariance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Count outcomes – options of Poisson, negative binomial, inflation/hurdle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485900" y="5390346"/>
            <a:ext cx="1008735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7200" hangingPunct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Atkins et al. (2013). A tutorial on regression and zero-altered count models… </a:t>
            </a:r>
            <a:r>
              <a:rPr lang="en-US" sz="1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Psychology of Addictive Behaviors, 27,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166-177</a:t>
            </a:r>
          </a:p>
          <a:p>
            <a:pPr marL="457200" marR="0" indent="-457200" hangingPunct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Jackson et al.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(2009). Reporting practices in confirmatory factor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analysis...</a:t>
            </a:r>
            <a:r>
              <a:rPr lang="en-US" sz="1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Psychological Methods, 14,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6-23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marR="0" indent="-457200" hangingPunct="0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Reise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al (2005). Item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theory…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Directions in Psychological Science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14,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95-101</a:t>
            </a:r>
          </a:p>
          <a:p>
            <a:pPr marL="457200" indent="-457200" hangingPunct="0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Russell (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2002). In search of underlying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dimensions…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Personality and Social Psychology Bulletin,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1629-1646.</a:t>
            </a:r>
          </a:p>
          <a:p>
            <a:pPr marL="457200" marR="0" indent="-457200" hangingPunct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6" descr="Image result for university of new mexico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612" y="5867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03212" y="0"/>
            <a:ext cx="0" cy="685800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47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equation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38300"/>
            <a:ext cx="10438169" cy="3581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Large sample technique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Which model is right?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All models are wrong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Multiple alternative models would provide equal/better fit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Assessing model fit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Based on multiple indices of fit (at least 3 should be reported)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Non-significant chi-square, RMSEA&lt;.05, CFI/TLI&gt;.95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Correlational models – cannot infer causation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485900" y="5244084"/>
            <a:ext cx="100873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indent="-228600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  <a:tab pos="457200" algn="l"/>
              </a:tabLst>
            </a:pP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Cliff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(1983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 Some cautions concerning the application of causal modeling methods. 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Multivariate Behavioral Research, 18,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115-126.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indent="-457200" hangingPunct="0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MacCallum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(2000). Applications of structural equation modeling in psychological research.</a:t>
            </a:r>
            <a:r>
              <a:rPr lang="en-US" sz="1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Annual Review of Psychology, 51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201-226.</a:t>
            </a:r>
            <a:endParaRPr lang="en-US" sz="11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  <a:tab pos="457200" algn="l"/>
              </a:tabLst>
            </a:pP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Wolf et al. (2013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Sample size requirements for structural equation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models… </a:t>
            </a:r>
            <a:r>
              <a:rPr lang="en-US" sz="1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Educational 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and Psychological Measurement, 73,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913-934.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indent="-457200" hangingPunct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6" descr="Image result for university of new mexico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612" y="5867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03212" y="0"/>
            <a:ext cx="0" cy="685800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944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Longitudinal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38300"/>
            <a:ext cx="10438169" cy="3581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Different names for the same thing…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Random effects models = random regression models = mixed models = multilevel models = hierarchical linear models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Latent growth curve models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Generalized estimating equations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Issues to consider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Covariance structure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Centering in multilevel models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Coding of time</a:t>
            </a:r>
          </a:p>
        </p:txBody>
      </p:sp>
      <p:sp>
        <p:nvSpPr>
          <p:cNvPr id="4" name="Rectangle 3"/>
          <p:cNvSpPr/>
          <p:nvPr/>
        </p:nvSpPr>
        <p:spPr>
          <a:xfrm>
            <a:off x="1485900" y="5390346"/>
            <a:ext cx="100873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7200" hangingPunct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Duncan &amp; Duncan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(2009). The ABCs of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latent growth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curve modeling. 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Social Personality and Psychology Compass, 3,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979-991.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indent="-457200" hangingPunct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Gibbons et al. (2010). Advances in analysis of longitudinal data. </a:t>
            </a:r>
            <a:r>
              <a:rPr lang="en-US" sz="1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Annual Review of Clinical Psychology, 27,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79-107.</a:t>
            </a:r>
          </a:p>
          <a:p>
            <a:pPr marL="457200" marR="0" indent="-457200" hangingPunct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Mallinckrodt &amp; </a:t>
            </a:r>
            <a:r>
              <a:rPr lang="en-US" sz="1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Lipkovich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(2016). </a:t>
            </a:r>
            <a:r>
              <a:rPr lang="en-US" sz="1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Analyzing Longitudinal Clinical Trial Data: A Practical Guide.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CRC Press.</a:t>
            </a:r>
          </a:p>
          <a:p>
            <a:pPr marL="457200" marR="0" indent="-457200" hangingPunct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West et al. (2011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Multilevel modeling: current and future applications in personality research. 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Journal of Personality, 79,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2-50.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6" descr="Image result for university of new mexico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612" y="5867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03212" y="0"/>
            <a:ext cx="0" cy="685800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88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38300"/>
            <a:ext cx="10438169" cy="42291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Approximate a non-normal distribution with a “mixture of </a:t>
            </a:r>
            <a:r>
              <a:rPr lang="en-US" sz="2400" dirty="0" err="1" smtClean="0"/>
              <a:t>normals</a:t>
            </a:r>
            <a:r>
              <a:rPr lang="en-US" sz="2400" dirty="0" smtClean="0"/>
              <a:t>”</a:t>
            </a:r>
          </a:p>
          <a:p>
            <a:pPr>
              <a:lnSpc>
                <a:spcPct val="120000"/>
              </a:lnSpc>
            </a:pPr>
            <a:r>
              <a:rPr lang="en-US" sz="2400" dirty="0" smtClean="0"/>
              <a:t>Cross-sectional</a:t>
            </a:r>
            <a:endParaRPr lang="en-US" sz="2400" dirty="0"/>
          </a:p>
          <a:p>
            <a:pPr lvl="1">
              <a:lnSpc>
                <a:spcPct val="120000"/>
              </a:lnSpc>
            </a:pPr>
            <a:r>
              <a:rPr lang="en-US" sz="2400" dirty="0"/>
              <a:t>Latent class analysis (binary, categorical data)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Latent profile analysis (continuous data)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Longitudinal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Latent class growth analysis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Repeated measures latent class analysis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Latent growth mixture </a:t>
            </a:r>
            <a:r>
              <a:rPr lang="en-US" sz="2400" dirty="0" smtClean="0"/>
              <a:t>models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Latent transition analysis/Latent Markov Models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 smtClean="0"/>
              <a:t>How many classes? Lots of other issues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485900" y="5867400"/>
            <a:ext cx="100873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7200" hangingPunct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Bauer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&amp; Curran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(2003). Distributional assumptions of growth mixture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models. 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Psychological Methods, 8,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338-363.</a:t>
            </a:r>
          </a:p>
          <a:p>
            <a:pPr marL="457200" marR="0" indent="-457200" hangingPunct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Muthén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B. (2002). Beyond SEM: General latent variable modeling. </a:t>
            </a:r>
            <a:r>
              <a:rPr lang="en-US" sz="1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Behaviormetrika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29,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81-117.</a:t>
            </a:r>
          </a:p>
          <a:p>
            <a:pPr marL="457200" indent="-457200" hangingPunct="0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Witkiewitz et al. (2010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A comparison of methods for estimating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change...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ACER,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34,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2116-2125.</a:t>
            </a:r>
          </a:p>
          <a:p>
            <a:pPr marL="457200" marR="0" indent="-457200" hangingPunct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6" descr="Image result for university of new mexico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612" y="5867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03212" y="0"/>
            <a:ext cx="0" cy="685800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28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38300"/>
            <a:ext cx="10438169" cy="42291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Best methods: maximum likelihood estimation or multiple imputation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Assuming data are missing at random or missing completely at random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Very easy to implement in many packages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Worst methods: missing=heavy drinking; missing=smoking; missing=using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Methods with problems: deletion, single imputation methods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Sensitivity analyses (e.g., testing a missing not at random model) can provide information about the robustness of the model to missing data assumptions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1485900" y="5867400"/>
            <a:ext cx="100873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457200" hangingPunct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Enders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(2011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Missing not at random models for latent growth curve analysis. </a:t>
            </a:r>
            <a:r>
              <a:rPr lang="en-US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Psychological Methods, 16,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1-16.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  <a:tab pos="457200" algn="l"/>
              </a:tabLst>
            </a:pPr>
            <a:r>
              <a:rPr 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Schafer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&amp;</a:t>
            </a:r>
            <a:r>
              <a:rPr lang="x-none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Graham </a:t>
            </a:r>
            <a:r>
              <a:rPr lang="x-none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(2002)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x-none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Missing data: 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x-none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ur view of the state of the art. </a:t>
            </a:r>
            <a:r>
              <a:rPr lang="x-none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Psychological Methods,</a:t>
            </a:r>
            <a:r>
              <a:rPr lang="x-none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7, 147-177.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200"/>
            </a:pP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Witkiewitz et al. (2014). Methods to analyze treatment effects in the presence of missing data... </a:t>
            </a:r>
            <a:r>
              <a:rPr lang="en-US" sz="1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ACER, 38, 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2826-2834</a:t>
            </a:r>
            <a:r>
              <a:rPr lang="en-US" sz="1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6" descr="Image result for university of new mexico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612" y="5867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03212" y="0"/>
            <a:ext cx="0" cy="685800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30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Topics and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242" y="1828800"/>
            <a:ext cx="9980969" cy="4800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Other topics (outside of my expertise)</a:t>
            </a:r>
          </a:p>
          <a:p>
            <a:pPr lvl="1">
              <a:lnSpc>
                <a:spcPct val="100000"/>
              </a:lnSpc>
            </a:pPr>
            <a:r>
              <a:rPr lang="en-US" sz="2400" i="0" dirty="0" smtClean="0"/>
              <a:t>Classification models</a:t>
            </a:r>
          </a:p>
          <a:p>
            <a:pPr lvl="1">
              <a:lnSpc>
                <a:spcPct val="100000"/>
              </a:lnSpc>
            </a:pPr>
            <a:r>
              <a:rPr lang="en-US" sz="2400" i="0" dirty="0" smtClean="0"/>
              <a:t>Bayesian methods</a:t>
            </a:r>
          </a:p>
          <a:p>
            <a:pPr lvl="1">
              <a:lnSpc>
                <a:spcPct val="100000"/>
              </a:lnSpc>
            </a:pPr>
            <a:r>
              <a:rPr lang="en-US" sz="2400" i="0" dirty="0" smtClean="0"/>
              <a:t>Epidemiological methods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Take home conclusions</a:t>
            </a:r>
          </a:p>
          <a:p>
            <a:pPr lvl="1">
              <a:lnSpc>
                <a:spcPct val="100000"/>
              </a:lnSpc>
            </a:pPr>
            <a:r>
              <a:rPr lang="en-US" sz="2400" i="0" dirty="0" smtClean="0"/>
              <a:t>Statistical Editor can aid the editorial process and provide state-of-the-science recommendations for editors, reviewers, and authors</a:t>
            </a:r>
          </a:p>
          <a:p>
            <a:pPr lvl="1">
              <a:lnSpc>
                <a:spcPct val="100000"/>
              </a:lnSpc>
            </a:pPr>
            <a:r>
              <a:rPr lang="en-US" sz="2400" i="0" dirty="0" smtClean="0"/>
              <a:t>Often can be accomplished with quick turn around</a:t>
            </a:r>
          </a:p>
          <a:p>
            <a:pPr lvl="1">
              <a:lnSpc>
                <a:spcPct val="100000"/>
              </a:lnSpc>
            </a:pPr>
            <a:r>
              <a:rPr lang="en-US" sz="2400" i="0" dirty="0" smtClean="0"/>
              <a:t>Can be worked into workflow as a reviewer</a:t>
            </a:r>
            <a:endParaRPr lang="en-US" sz="2400" i="0" dirty="0"/>
          </a:p>
        </p:txBody>
      </p:sp>
      <p:pic>
        <p:nvPicPr>
          <p:cNvPr id="4" name="Picture 6" descr="Image result for university of new mexico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612" y="5867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03212" y="0"/>
            <a:ext cx="0" cy="685800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81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6" descr="Image result for university of new mexico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9380" y="46482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79412" y="304800"/>
            <a:ext cx="11353800" cy="6172200"/>
          </a:xfrm>
          <a:prstGeom prst="rect">
            <a:avLst/>
          </a:prstGeom>
          <a:noFill/>
          <a:ln w="952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1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Overview</a:t>
            </a:r>
            <a:endParaRPr lang="en-US" sz="60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is a Statistical Editor/Consultant?</a:t>
            </a:r>
          </a:p>
          <a:p>
            <a:r>
              <a:rPr lang="en-US" sz="2800" dirty="0"/>
              <a:t>How do Statistical Editors interact with Editors and </a:t>
            </a:r>
            <a:r>
              <a:rPr lang="en-US" sz="2800" dirty="0" smtClean="0"/>
              <a:t>Authors</a:t>
            </a:r>
            <a:r>
              <a:rPr lang="en-US" sz="2800" dirty="0"/>
              <a:t>? </a:t>
            </a:r>
          </a:p>
          <a:p>
            <a:pPr lvl="1"/>
            <a:r>
              <a:rPr lang="en-US" sz="2800" dirty="0"/>
              <a:t>When </a:t>
            </a:r>
            <a:r>
              <a:rPr lang="en-US" sz="2800" dirty="0" smtClean="0"/>
              <a:t>should the Statistical </a:t>
            </a:r>
            <a:r>
              <a:rPr lang="en-US" sz="2800" dirty="0"/>
              <a:t>E</a:t>
            </a:r>
            <a:r>
              <a:rPr lang="en-US" sz="2800" dirty="0" smtClean="0"/>
              <a:t>ditor be </a:t>
            </a:r>
            <a:r>
              <a:rPr lang="en-US" sz="2800" dirty="0"/>
              <a:t>consulted?</a:t>
            </a:r>
          </a:p>
          <a:p>
            <a:pPr lvl="1"/>
            <a:r>
              <a:rPr lang="en-US" sz="2800" dirty="0"/>
              <a:t>How directive should </a:t>
            </a:r>
            <a:r>
              <a:rPr lang="en-US" sz="2800" dirty="0" smtClean="0"/>
              <a:t>the Statistical Editor </a:t>
            </a:r>
            <a:r>
              <a:rPr lang="en-US" sz="2800" dirty="0"/>
              <a:t>be?</a:t>
            </a:r>
          </a:p>
          <a:p>
            <a:pPr lvl="1"/>
            <a:r>
              <a:rPr lang="en-US" sz="2800" dirty="0"/>
              <a:t>How </a:t>
            </a:r>
            <a:r>
              <a:rPr lang="en-US" sz="2800" dirty="0" smtClean="0"/>
              <a:t>can a Statistical Editor improve </a:t>
            </a:r>
            <a:r>
              <a:rPr lang="en-US" sz="2800" dirty="0"/>
              <a:t>the impact and quality of publishing?   </a:t>
            </a:r>
          </a:p>
          <a:p>
            <a:r>
              <a:rPr lang="en-US" sz="2800" dirty="0" smtClean="0"/>
              <a:t>Methods and Modeling Considerations</a:t>
            </a:r>
          </a:p>
        </p:txBody>
      </p:sp>
      <p:pic>
        <p:nvPicPr>
          <p:cNvPr id="4" name="Picture 6" descr="Image result for university of new mexico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612" y="5867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303212" y="0"/>
            <a:ext cx="0" cy="685800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is a Statistical Editor/Consultant?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dirty="0" smtClean="0"/>
              <a:t>Can serve many functions (#1 and #2 most common)…</a:t>
            </a:r>
          </a:p>
          <a:p>
            <a:pPr marL="892236" lvl="1" indent="-514350">
              <a:buFont typeface="+mj-lt"/>
              <a:buAutoNum type="arabicPeriod"/>
            </a:pPr>
            <a:r>
              <a:rPr lang="en-US" sz="2800" i="0" dirty="0" smtClean="0"/>
              <a:t>A reviewer who provides statistical expertise at the outset</a:t>
            </a:r>
          </a:p>
          <a:p>
            <a:pPr lvl="2">
              <a:buFontTx/>
              <a:buChar char="-"/>
            </a:pPr>
            <a:r>
              <a:rPr lang="en-US" sz="2400" dirty="0" smtClean="0"/>
              <a:t>Provide second opinion on whether a statistical review is needed</a:t>
            </a:r>
          </a:p>
          <a:p>
            <a:pPr lvl="2">
              <a:buFontTx/>
              <a:buChar char="-"/>
            </a:pPr>
            <a:r>
              <a:rPr lang="en-US" sz="2400" dirty="0" smtClean="0"/>
              <a:t>A methodologically novel manuscript is received by the journal and the Statistical Editor is assigned as an initial reviewer</a:t>
            </a:r>
          </a:p>
          <a:p>
            <a:pPr marL="892236" lvl="1" indent="-514350">
              <a:buFont typeface="+mj-lt"/>
              <a:buAutoNum type="arabicPeriod"/>
            </a:pPr>
            <a:r>
              <a:rPr lang="en-US" sz="2800" i="0" dirty="0" smtClean="0"/>
              <a:t>Called on as an additional reviewer after an initial reviewer requests a statistical review of the paper</a:t>
            </a:r>
          </a:p>
          <a:p>
            <a:pPr marL="892236" lvl="1" indent="-514350">
              <a:buFont typeface="+mj-lt"/>
              <a:buAutoNum type="arabicPeriod"/>
            </a:pPr>
            <a:r>
              <a:rPr lang="en-US" sz="2800" i="0" dirty="0" smtClean="0"/>
              <a:t>An additional editorial reviewer after the reviews are received</a:t>
            </a:r>
            <a:endParaRPr lang="en-US" sz="2800" i="0" dirty="0"/>
          </a:p>
        </p:txBody>
      </p:sp>
      <p:pic>
        <p:nvPicPr>
          <p:cNvPr id="4" name="Picture 6" descr="Image result for university of new mexico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612" y="5867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03212" y="0"/>
            <a:ext cx="0" cy="685800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43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is a Statistical Editor/Consultant?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4895" y="1828800"/>
            <a:ext cx="9598700" cy="42672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3300" dirty="0" smtClean="0"/>
              <a:t>What do I do when I am called upon?</a:t>
            </a:r>
          </a:p>
          <a:p>
            <a:pPr marL="892236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800" i="0" dirty="0" smtClean="0"/>
              <a:t>A reviewer who provides statistical expertise at the outset</a:t>
            </a:r>
          </a:p>
          <a:p>
            <a:pPr lvl="2">
              <a:lnSpc>
                <a:spcPct val="110000"/>
              </a:lnSpc>
              <a:buFont typeface="Calibri" panose="020F0502020204030204" pitchFamily="34" charset="0"/>
              <a:buChar char="‒"/>
            </a:pPr>
            <a:r>
              <a:rPr lang="en-US" sz="2400" dirty="0" smtClean="0"/>
              <a:t>Review the entire manuscript</a:t>
            </a:r>
          </a:p>
          <a:p>
            <a:pPr lvl="2">
              <a:lnSpc>
                <a:spcPct val="110000"/>
              </a:lnSpc>
              <a:buFont typeface="Calibri" panose="020F0502020204030204" pitchFamily="34" charset="0"/>
              <a:buChar char="‒"/>
            </a:pPr>
            <a:r>
              <a:rPr lang="en-US" sz="2400" dirty="0" smtClean="0"/>
              <a:t>Focus mostly on statistical methods and provide clear recommendations</a:t>
            </a:r>
          </a:p>
          <a:p>
            <a:pPr marL="892236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800" i="0" dirty="0" smtClean="0"/>
              <a:t>Called on as an additional reviewer after an initial reviewer requests a statistical review of the paper</a:t>
            </a:r>
          </a:p>
          <a:p>
            <a:pPr lvl="2">
              <a:lnSpc>
                <a:spcPct val="110000"/>
              </a:lnSpc>
              <a:buFont typeface="Calibri" panose="020F0502020204030204" pitchFamily="34" charset="0"/>
              <a:buChar char="‒"/>
            </a:pPr>
            <a:r>
              <a:rPr lang="en-US" sz="2400" dirty="0" smtClean="0"/>
              <a:t>Read the prior reviews</a:t>
            </a:r>
          </a:p>
          <a:p>
            <a:pPr lvl="2">
              <a:lnSpc>
                <a:spcPct val="110000"/>
              </a:lnSpc>
              <a:buFont typeface="Calibri" panose="020F0502020204030204" pitchFamily="34" charset="0"/>
              <a:buChar char="‒"/>
            </a:pPr>
            <a:r>
              <a:rPr lang="en-US" sz="2400" dirty="0" smtClean="0"/>
              <a:t>Review methods, results, and discussion</a:t>
            </a:r>
          </a:p>
          <a:p>
            <a:pPr lvl="2">
              <a:lnSpc>
                <a:spcPct val="110000"/>
              </a:lnSpc>
              <a:buFont typeface="Calibri" panose="020F0502020204030204" pitchFamily="34" charset="0"/>
              <a:buChar char="‒"/>
            </a:pPr>
            <a:r>
              <a:rPr lang="en-US" sz="2400" dirty="0" smtClean="0"/>
              <a:t>Provide clear recommendations within a few days</a:t>
            </a:r>
          </a:p>
          <a:p>
            <a:pPr marL="892236" lvl="1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800" i="0" dirty="0" smtClean="0"/>
              <a:t>An additional editorial reviewer after the reviews are received</a:t>
            </a:r>
            <a:endParaRPr lang="en-US" sz="2800" i="0" dirty="0"/>
          </a:p>
        </p:txBody>
      </p:sp>
      <p:pic>
        <p:nvPicPr>
          <p:cNvPr id="4" name="Picture 6" descr="Image result for university of new mexico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612" y="5867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03212" y="0"/>
            <a:ext cx="0" cy="685800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44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is a Statistical Editor/Consultant?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242" y="1676400"/>
            <a:ext cx="10057169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3000" dirty="0" smtClean="0"/>
              <a:t>A variety of types of expertise that may be needed</a:t>
            </a:r>
          </a:p>
          <a:p>
            <a:pPr lvl="1">
              <a:lnSpc>
                <a:spcPct val="110000"/>
              </a:lnSpc>
            </a:pPr>
            <a:r>
              <a:rPr lang="en-US" sz="2800" i="0" dirty="0" smtClean="0"/>
              <a:t>Biostatisticians/statisticians</a:t>
            </a:r>
          </a:p>
          <a:p>
            <a:pPr lvl="2">
              <a:lnSpc>
                <a:spcPct val="110000"/>
              </a:lnSpc>
              <a:buFontTx/>
              <a:buChar char="-"/>
            </a:pPr>
            <a:r>
              <a:rPr lang="en-US" sz="2400" dirty="0" smtClean="0"/>
              <a:t>Traditional mixed models</a:t>
            </a:r>
          </a:p>
          <a:p>
            <a:pPr lvl="2">
              <a:lnSpc>
                <a:spcPct val="110000"/>
              </a:lnSpc>
              <a:buFontTx/>
              <a:buChar char="-"/>
            </a:pPr>
            <a:r>
              <a:rPr lang="en-US" sz="2400" dirty="0" smtClean="0"/>
              <a:t>Classification</a:t>
            </a:r>
          </a:p>
          <a:p>
            <a:pPr lvl="2">
              <a:lnSpc>
                <a:spcPct val="110000"/>
              </a:lnSpc>
              <a:buFontTx/>
              <a:buChar char="-"/>
            </a:pPr>
            <a:r>
              <a:rPr lang="en-US" sz="2400" dirty="0" smtClean="0"/>
              <a:t>Survival</a:t>
            </a:r>
          </a:p>
          <a:p>
            <a:pPr lvl="1">
              <a:lnSpc>
                <a:spcPct val="110000"/>
              </a:lnSpc>
            </a:pPr>
            <a:r>
              <a:rPr lang="en-US" sz="2800" i="0" dirty="0"/>
              <a:t>Quantitative methodologists/psychologists</a:t>
            </a:r>
          </a:p>
          <a:p>
            <a:pPr lvl="2">
              <a:lnSpc>
                <a:spcPct val="110000"/>
              </a:lnSpc>
              <a:buFontTx/>
              <a:buChar char="-"/>
            </a:pPr>
            <a:r>
              <a:rPr lang="en-US" sz="2400" dirty="0"/>
              <a:t>Latent variable methods (latent growth curve, mixture models)</a:t>
            </a:r>
          </a:p>
          <a:p>
            <a:pPr lvl="2">
              <a:lnSpc>
                <a:spcPct val="110000"/>
              </a:lnSpc>
              <a:buFontTx/>
              <a:buChar char="-"/>
            </a:pPr>
            <a:r>
              <a:rPr lang="en-US" sz="2400" dirty="0" smtClean="0"/>
              <a:t>Bayesian </a:t>
            </a:r>
            <a:r>
              <a:rPr lang="en-US" sz="2400" dirty="0"/>
              <a:t>methods</a:t>
            </a:r>
          </a:p>
          <a:p>
            <a:pPr lvl="1">
              <a:lnSpc>
                <a:spcPct val="110000"/>
              </a:lnSpc>
            </a:pPr>
            <a:r>
              <a:rPr lang="en-US" sz="2800" i="0" dirty="0" smtClean="0"/>
              <a:t>Other specialties</a:t>
            </a:r>
          </a:p>
          <a:p>
            <a:pPr lvl="2">
              <a:lnSpc>
                <a:spcPct val="110000"/>
              </a:lnSpc>
              <a:buFont typeface="Calibri" panose="020F0502020204030204" pitchFamily="34" charset="0"/>
              <a:buChar char="‐"/>
            </a:pPr>
            <a:r>
              <a:rPr lang="en-US" sz="2400" dirty="0" smtClean="0"/>
              <a:t>Epidemiologists</a:t>
            </a:r>
          </a:p>
          <a:p>
            <a:pPr lvl="2">
              <a:lnSpc>
                <a:spcPct val="110000"/>
              </a:lnSpc>
              <a:buFont typeface="Calibri" panose="020F0502020204030204" pitchFamily="34" charset="0"/>
              <a:buChar char="‐"/>
            </a:pPr>
            <a:r>
              <a:rPr lang="en-US" sz="2400" i="0" dirty="0" smtClean="0"/>
              <a:t>Health economists</a:t>
            </a:r>
          </a:p>
        </p:txBody>
      </p:sp>
      <p:pic>
        <p:nvPicPr>
          <p:cNvPr id="4" name="Picture 6" descr="Image result for university of new mexico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612" y="5867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03212" y="0"/>
            <a:ext cx="0" cy="685800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00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Statistical Editors in the Editorial Process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243" y="2286000"/>
            <a:ext cx="9598700" cy="3886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When to consult?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en-US" sz="2400" i="0" dirty="0" smtClean="0"/>
              <a:t>Easiest at the outset, include the Statistical Editor as one of the reviewers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en-US" sz="2400" i="0" dirty="0" smtClean="0"/>
              <a:t>After a reviewer mentions lack of statistical expertise to review the methods</a:t>
            </a:r>
          </a:p>
          <a:p>
            <a:pPr lvl="1">
              <a:lnSpc>
                <a:spcPct val="100000"/>
              </a:lnSpc>
              <a:buFontTx/>
              <a:buChar char="-"/>
            </a:pPr>
            <a:r>
              <a:rPr lang="en-US" sz="2400" i="0" dirty="0" smtClean="0"/>
              <a:t>Least preferable – after multiple rounds of peer review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Option for Editors/Reviewers to request a “statistical review”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Assist an Editor in making a final decision on a manuscript</a:t>
            </a:r>
          </a:p>
          <a:p>
            <a:pPr>
              <a:lnSpc>
                <a:spcPct val="100000"/>
              </a:lnSpc>
            </a:pPr>
            <a:endParaRPr lang="en-US" sz="2400" dirty="0"/>
          </a:p>
        </p:txBody>
      </p:sp>
      <p:pic>
        <p:nvPicPr>
          <p:cNvPr id="4" name="Picture 6" descr="Image result for university of new mexico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612" y="5867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03212" y="0"/>
            <a:ext cx="0" cy="685800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08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Statistical Editors in the Editorial Process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242" y="2286000"/>
            <a:ext cx="9980969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Level of direction provided – how involved?</a:t>
            </a:r>
          </a:p>
          <a:p>
            <a:pPr lvl="1">
              <a:buFontTx/>
              <a:buChar char="-"/>
            </a:pPr>
            <a:r>
              <a:rPr lang="en-US" sz="2400" i="0" dirty="0" smtClean="0"/>
              <a:t>Highlight problems in methodological or analytic approach</a:t>
            </a:r>
          </a:p>
          <a:p>
            <a:pPr lvl="1">
              <a:buFontTx/>
              <a:buChar char="-"/>
            </a:pPr>
            <a:r>
              <a:rPr lang="en-US" sz="2400" i="0" dirty="0" smtClean="0"/>
              <a:t>Ask questions about assumptions and tests of assumptions</a:t>
            </a:r>
          </a:p>
          <a:p>
            <a:pPr lvl="1">
              <a:buFontTx/>
              <a:buChar char="-"/>
            </a:pPr>
            <a:r>
              <a:rPr lang="en-US" sz="2400" i="0" dirty="0" smtClean="0"/>
              <a:t>Provide suggestions for alternative approaches</a:t>
            </a:r>
          </a:p>
          <a:p>
            <a:pPr lvl="1">
              <a:buFontTx/>
              <a:buChar char="-"/>
            </a:pPr>
            <a:r>
              <a:rPr lang="en-US" sz="2400" i="0" dirty="0" smtClean="0"/>
              <a:t>Consider the robustness of results to alternative model specifications</a:t>
            </a:r>
          </a:p>
          <a:p>
            <a:pPr lvl="1">
              <a:buFontTx/>
              <a:buChar char="-"/>
            </a:pPr>
            <a:r>
              <a:rPr lang="en-US" sz="2400" i="0" dirty="0" smtClean="0"/>
              <a:t>Recommend additional statistical reviewers when outside expertise</a:t>
            </a:r>
          </a:p>
          <a:p>
            <a:endParaRPr lang="en-US" sz="2400" dirty="0"/>
          </a:p>
        </p:txBody>
      </p:sp>
      <p:pic>
        <p:nvPicPr>
          <p:cNvPr id="4" name="Picture 6" descr="Image result for university of new mexico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612" y="5867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03212" y="0"/>
            <a:ext cx="0" cy="685800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46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Statistical Editors in the Editorial Process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800" dirty="0" smtClean="0"/>
              <a:t>How can Statistical Editors improve the quality/impact?</a:t>
            </a:r>
          </a:p>
          <a:p>
            <a:pPr lvl="1">
              <a:lnSpc>
                <a:spcPct val="110000"/>
              </a:lnSpc>
              <a:buFontTx/>
              <a:buChar char="-"/>
            </a:pPr>
            <a:r>
              <a:rPr lang="en-US" sz="2400" i="0" dirty="0" smtClean="0"/>
              <a:t>Modern methods have moved beyond ANOVA and many reviewers are not trained in newer statistical approaches</a:t>
            </a:r>
          </a:p>
          <a:p>
            <a:pPr lvl="1">
              <a:lnSpc>
                <a:spcPct val="110000"/>
              </a:lnSpc>
              <a:buFontTx/>
              <a:buChar char="-"/>
            </a:pPr>
            <a:r>
              <a:rPr lang="en-US" sz="2400" i="0" dirty="0" smtClean="0"/>
              <a:t>Rigor and reproducibility – how robust are the findings?</a:t>
            </a:r>
          </a:p>
          <a:p>
            <a:pPr lvl="1">
              <a:lnSpc>
                <a:spcPct val="110000"/>
              </a:lnSpc>
              <a:buFontTx/>
              <a:buChar char="-"/>
            </a:pPr>
            <a:r>
              <a:rPr lang="en-US" sz="2400" i="0" dirty="0" smtClean="0"/>
              <a:t>Modern methods have the potential to increase impact when used properly</a:t>
            </a:r>
          </a:p>
          <a:p>
            <a:pPr lvl="1">
              <a:lnSpc>
                <a:spcPct val="110000"/>
              </a:lnSpc>
              <a:buFontTx/>
              <a:buChar char="-"/>
            </a:pPr>
            <a:r>
              <a:rPr lang="en-US" sz="2400" i="0" dirty="0" smtClean="0"/>
              <a:t>Novel methods can also lead to erroneous conclusions when used or implemented incorrectly, which can lead to fewer citations/downloads</a:t>
            </a:r>
          </a:p>
          <a:p>
            <a:pPr>
              <a:lnSpc>
                <a:spcPct val="110000"/>
              </a:lnSpc>
            </a:pPr>
            <a:endParaRPr lang="en-US" sz="2400" dirty="0"/>
          </a:p>
        </p:txBody>
      </p:sp>
      <p:pic>
        <p:nvPicPr>
          <p:cNvPr id="4" name="Picture 6" descr="Image result for university of new mexico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612" y="5867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03212" y="0"/>
            <a:ext cx="0" cy="685800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04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and Modeling Considerations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74100" y="1905000"/>
            <a:ext cx="9598700" cy="35814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Software developments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Measurement issues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Exploratory v. confirmatory factor analysis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Differential item functioning 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Count outcomes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Structural equation models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Longitudinal models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Mixture models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Missing data approaches</a:t>
            </a:r>
            <a:endParaRPr lang="en-US" sz="2400" dirty="0"/>
          </a:p>
        </p:txBody>
      </p:sp>
      <p:pic>
        <p:nvPicPr>
          <p:cNvPr id="8" name="Picture 6" descr="Image result for university of new mexico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612" y="5867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303212" y="0"/>
            <a:ext cx="0" cy="685800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38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C67BEE-D13F-4BD2-98A5-34D8A0977F68}">
  <ds:schemaRefs>
    <ds:schemaRef ds:uri="http://schemas.microsoft.com/office/infopath/2007/PartnerControls"/>
    <ds:schemaRef ds:uri="4873beb7-5857-4685-be1f-d57550cc96cc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238</TotalTime>
  <Words>1327</Words>
  <Application>Microsoft Office PowerPoint</Application>
  <PresentationFormat>Custom</PresentationFormat>
  <Paragraphs>157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Franklin Gothic Book</vt:lpstr>
      <vt:lpstr>Times New Roman</vt:lpstr>
      <vt:lpstr>Crop</vt:lpstr>
      <vt:lpstr>Role of a Statistical Editor in Addiction Journals</vt:lpstr>
      <vt:lpstr>Overview</vt:lpstr>
      <vt:lpstr>What is a Statistical Editor/Consultant?</vt:lpstr>
      <vt:lpstr>What is a Statistical Editor/Consultant?</vt:lpstr>
      <vt:lpstr>What is a Statistical Editor/Consultant?</vt:lpstr>
      <vt:lpstr>Statistical Editors in the Editorial Process</vt:lpstr>
      <vt:lpstr>Statistical Editors in the Editorial Process</vt:lpstr>
      <vt:lpstr>Statistical Editors in the Editorial Process</vt:lpstr>
      <vt:lpstr>Methods and Modeling Considerations</vt:lpstr>
      <vt:lpstr>Software Developments</vt:lpstr>
      <vt:lpstr>Measurement Issues</vt:lpstr>
      <vt:lpstr>Structural equation models</vt:lpstr>
      <vt:lpstr>Longitudinal models</vt:lpstr>
      <vt:lpstr>Mixture models</vt:lpstr>
      <vt:lpstr>Missing data approaches</vt:lpstr>
      <vt:lpstr>Additional Topics and Conclusions</vt:lpstr>
      <vt:lpstr>Thank You!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a Statistical Editor in Addiction Journals</dc:title>
  <dc:creator>KatieW</dc:creator>
  <cp:lastModifiedBy>Jarvis, Molly</cp:lastModifiedBy>
  <cp:revision>19</cp:revision>
  <dcterms:created xsi:type="dcterms:W3CDTF">2017-07-07T21:33:57Z</dcterms:created>
  <dcterms:modified xsi:type="dcterms:W3CDTF">2017-07-10T08:42:53Z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