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60" r:id="rId4"/>
    <p:sldId id="259" r:id="rId5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37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DC0EE-55A3-4866-AFA6-946129BF4556}" type="datetimeFigureOut">
              <a:rPr lang="en-CA" smtClean="0">
                <a:solidFill>
                  <a:srgbClr val="B4DCFA">
                    <a:shade val="90000"/>
                  </a:srgbClr>
                </a:solidFill>
              </a:rPr>
              <a:pPr/>
              <a:t>2020-08-27</a:t>
            </a:fld>
            <a:endParaRPr lang="en-CA">
              <a:solidFill>
                <a:srgbClr val="B4DCFA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srgbClr val="B4DCFA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B602D-51C4-4FC7-93E6-667B6A74CAF4}" type="slidenum">
              <a:rPr lang="en-CA" smtClean="0">
                <a:solidFill>
                  <a:srgbClr val="B4DCFA">
                    <a:shade val="90000"/>
                  </a:srgbClr>
                </a:solidFill>
              </a:rPr>
              <a:pPr/>
              <a:t>‹#›</a:t>
            </a:fld>
            <a:endParaRPr lang="en-CA">
              <a:solidFill>
                <a:srgbClr val="B4DCFA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58905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DC0EE-55A3-4866-AFA6-946129BF4556}" type="datetimeFigureOut">
              <a:rPr lang="en-CA" smtClean="0">
                <a:solidFill>
                  <a:srgbClr val="B4DCFA">
                    <a:shade val="90000"/>
                  </a:srgbClr>
                </a:solidFill>
              </a:rPr>
              <a:pPr/>
              <a:t>2020-08-27</a:t>
            </a:fld>
            <a:endParaRPr lang="en-CA">
              <a:solidFill>
                <a:srgbClr val="B4DCFA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srgbClr val="B4DCFA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B602D-51C4-4FC7-93E6-667B6A74CAF4}" type="slidenum">
              <a:rPr lang="en-CA" smtClean="0">
                <a:solidFill>
                  <a:srgbClr val="B4DCFA">
                    <a:shade val="90000"/>
                  </a:srgbClr>
                </a:solidFill>
              </a:rPr>
              <a:pPr/>
              <a:t>‹#›</a:t>
            </a:fld>
            <a:endParaRPr lang="en-CA">
              <a:solidFill>
                <a:srgbClr val="B4DCFA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11665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DC0EE-55A3-4866-AFA6-946129BF4556}" type="datetimeFigureOut">
              <a:rPr lang="en-CA" smtClean="0">
                <a:solidFill>
                  <a:srgbClr val="B4DCFA">
                    <a:shade val="90000"/>
                  </a:srgbClr>
                </a:solidFill>
              </a:rPr>
              <a:pPr/>
              <a:t>2020-08-27</a:t>
            </a:fld>
            <a:endParaRPr lang="en-CA">
              <a:solidFill>
                <a:srgbClr val="B4DCFA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srgbClr val="B4DCFA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B602D-51C4-4FC7-93E6-667B6A74CAF4}" type="slidenum">
              <a:rPr lang="en-CA" smtClean="0">
                <a:solidFill>
                  <a:srgbClr val="B4DCFA">
                    <a:shade val="90000"/>
                  </a:srgbClr>
                </a:solidFill>
              </a:rPr>
              <a:pPr/>
              <a:t>‹#›</a:t>
            </a:fld>
            <a:endParaRPr lang="en-CA">
              <a:solidFill>
                <a:srgbClr val="B4DCFA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73100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DC0EE-55A3-4866-AFA6-946129BF4556}" type="datetimeFigureOut">
              <a:rPr lang="en-CA" smtClean="0">
                <a:solidFill>
                  <a:srgbClr val="B4DCFA">
                    <a:shade val="90000"/>
                  </a:srgbClr>
                </a:solidFill>
              </a:rPr>
              <a:pPr/>
              <a:t>2020-08-27</a:t>
            </a:fld>
            <a:endParaRPr lang="en-CA">
              <a:solidFill>
                <a:srgbClr val="B4DCFA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srgbClr val="B4DCFA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B602D-51C4-4FC7-93E6-667B6A74CAF4}" type="slidenum">
              <a:rPr lang="en-CA" smtClean="0">
                <a:solidFill>
                  <a:srgbClr val="B4DCFA">
                    <a:shade val="90000"/>
                  </a:srgbClr>
                </a:solidFill>
              </a:rPr>
              <a:pPr/>
              <a:t>‹#›</a:t>
            </a:fld>
            <a:endParaRPr lang="en-CA">
              <a:solidFill>
                <a:srgbClr val="B4DCFA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13549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DC0EE-55A3-4866-AFA6-946129BF4556}" type="datetimeFigureOut">
              <a:rPr lang="en-CA" smtClean="0">
                <a:solidFill>
                  <a:srgbClr val="B4DCFA">
                    <a:shade val="90000"/>
                  </a:srgbClr>
                </a:solidFill>
              </a:rPr>
              <a:pPr/>
              <a:t>2020-08-27</a:t>
            </a:fld>
            <a:endParaRPr lang="en-CA">
              <a:solidFill>
                <a:srgbClr val="B4DCFA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srgbClr val="B4DCFA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B602D-51C4-4FC7-93E6-667B6A74CAF4}" type="slidenum">
              <a:rPr lang="en-CA" smtClean="0">
                <a:solidFill>
                  <a:srgbClr val="B4DCFA">
                    <a:shade val="90000"/>
                  </a:srgbClr>
                </a:solidFill>
              </a:rPr>
              <a:pPr/>
              <a:t>‹#›</a:t>
            </a:fld>
            <a:endParaRPr lang="en-CA">
              <a:solidFill>
                <a:srgbClr val="B4DCFA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94444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DC0EE-55A3-4866-AFA6-946129BF4556}" type="datetimeFigureOut">
              <a:rPr lang="en-CA" smtClean="0">
                <a:solidFill>
                  <a:srgbClr val="B4DCFA">
                    <a:shade val="90000"/>
                  </a:srgbClr>
                </a:solidFill>
              </a:rPr>
              <a:pPr/>
              <a:t>2020-08-27</a:t>
            </a:fld>
            <a:endParaRPr lang="en-CA">
              <a:solidFill>
                <a:srgbClr val="B4DCFA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srgbClr val="B4DCFA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B602D-51C4-4FC7-93E6-667B6A74CAF4}" type="slidenum">
              <a:rPr lang="en-CA" smtClean="0">
                <a:solidFill>
                  <a:srgbClr val="B4DCFA">
                    <a:shade val="90000"/>
                  </a:srgbClr>
                </a:solidFill>
              </a:rPr>
              <a:pPr/>
              <a:t>‹#›</a:t>
            </a:fld>
            <a:endParaRPr lang="en-CA">
              <a:solidFill>
                <a:srgbClr val="B4DCFA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06383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DC0EE-55A3-4866-AFA6-946129BF4556}" type="datetimeFigureOut">
              <a:rPr lang="en-CA" smtClean="0">
                <a:solidFill>
                  <a:srgbClr val="B4DCFA">
                    <a:shade val="90000"/>
                  </a:srgbClr>
                </a:solidFill>
              </a:rPr>
              <a:pPr/>
              <a:t>2020-08-27</a:t>
            </a:fld>
            <a:endParaRPr lang="en-CA">
              <a:solidFill>
                <a:srgbClr val="B4DCFA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srgbClr val="B4DCFA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B602D-51C4-4FC7-93E6-667B6A74CAF4}" type="slidenum">
              <a:rPr lang="en-CA" smtClean="0">
                <a:solidFill>
                  <a:srgbClr val="B4DCFA">
                    <a:shade val="90000"/>
                  </a:srgbClr>
                </a:solidFill>
              </a:rPr>
              <a:pPr/>
              <a:t>‹#›</a:t>
            </a:fld>
            <a:endParaRPr lang="en-CA">
              <a:solidFill>
                <a:srgbClr val="B4DCFA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5689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DC0EE-55A3-4866-AFA6-946129BF4556}" type="datetimeFigureOut">
              <a:rPr lang="en-CA" smtClean="0">
                <a:solidFill>
                  <a:srgbClr val="B4DCFA">
                    <a:shade val="90000"/>
                  </a:srgbClr>
                </a:solidFill>
              </a:rPr>
              <a:pPr/>
              <a:t>2020-08-27</a:t>
            </a:fld>
            <a:endParaRPr lang="en-CA">
              <a:solidFill>
                <a:srgbClr val="B4DCFA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srgbClr val="B4DCFA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B602D-51C4-4FC7-93E6-667B6A74CAF4}" type="slidenum">
              <a:rPr lang="en-CA" smtClean="0">
                <a:solidFill>
                  <a:srgbClr val="B4DCFA">
                    <a:shade val="90000"/>
                  </a:srgbClr>
                </a:solidFill>
              </a:rPr>
              <a:pPr/>
              <a:t>‹#›</a:t>
            </a:fld>
            <a:endParaRPr lang="en-CA">
              <a:solidFill>
                <a:srgbClr val="B4DCFA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76173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DC0EE-55A3-4866-AFA6-946129BF4556}" type="datetimeFigureOut">
              <a:rPr lang="en-CA" smtClean="0">
                <a:solidFill>
                  <a:srgbClr val="B4DCFA">
                    <a:shade val="90000"/>
                  </a:srgbClr>
                </a:solidFill>
              </a:rPr>
              <a:pPr/>
              <a:t>2020-08-27</a:t>
            </a:fld>
            <a:endParaRPr lang="en-CA">
              <a:solidFill>
                <a:srgbClr val="B4DCFA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srgbClr val="B4DCFA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B602D-51C4-4FC7-93E6-667B6A74CAF4}" type="slidenum">
              <a:rPr lang="en-CA" smtClean="0">
                <a:solidFill>
                  <a:srgbClr val="B4DCFA">
                    <a:shade val="90000"/>
                  </a:srgbClr>
                </a:solidFill>
              </a:rPr>
              <a:pPr/>
              <a:t>‹#›</a:t>
            </a:fld>
            <a:endParaRPr lang="en-CA">
              <a:solidFill>
                <a:srgbClr val="B4DCFA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4329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DC0EE-55A3-4866-AFA6-946129BF4556}" type="datetimeFigureOut">
              <a:rPr lang="en-CA" smtClean="0">
                <a:solidFill>
                  <a:srgbClr val="B4DCFA">
                    <a:shade val="90000"/>
                  </a:srgbClr>
                </a:solidFill>
              </a:rPr>
              <a:pPr/>
              <a:t>2020-08-27</a:t>
            </a:fld>
            <a:endParaRPr lang="en-CA">
              <a:solidFill>
                <a:srgbClr val="B4DCFA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srgbClr val="B4DCFA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B602D-51C4-4FC7-93E6-667B6A74CAF4}" type="slidenum">
              <a:rPr lang="en-CA" smtClean="0">
                <a:solidFill>
                  <a:srgbClr val="B4DCFA">
                    <a:shade val="90000"/>
                  </a:srgbClr>
                </a:solidFill>
              </a:rPr>
              <a:pPr/>
              <a:t>‹#›</a:t>
            </a:fld>
            <a:endParaRPr lang="en-CA">
              <a:solidFill>
                <a:srgbClr val="B4DCFA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98534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DC0EE-55A3-4866-AFA6-946129BF4556}" type="datetimeFigureOut">
              <a:rPr lang="en-CA" smtClean="0">
                <a:solidFill>
                  <a:srgbClr val="B4DCFA">
                    <a:shade val="90000"/>
                  </a:srgbClr>
                </a:solidFill>
              </a:rPr>
              <a:pPr/>
              <a:t>2020-08-27</a:t>
            </a:fld>
            <a:endParaRPr lang="en-CA">
              <a:solidFill>
                <a:srgbClr val="B4DCFA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srgbClr val="B4DCFA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/>
          <a:p>
            <a:fld id="{404B602D-51C4-4FC7-93E6-667B6A74CAF4}" type="slidenum">
              <a:rPr lang="en-CA" smtClean="0">
                <a:solidFill>
                  <a:srgbClr val="B4DCFA">
                    <a:shade val="90000"/>
                  </a:srgbClr>
                </a:solidFill>
              </a:rPr>
              <a:pPr/>
              <a:t>‹#›</a:t>
            </a:fld>
            <a:endParaRPr lang="en-CA">
              <a:solidFill>
                <a:srgbClr val="B4DCFA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97979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12700" y="-7144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842000" y="-7144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E7DC0EE-55A3-4866-AFA6-946129BF4556}" type="datetimeFigureOut">
              <a:rPr lang="en-CA" smtClean="0">
                <a:solidFill>
                  <a:srgbClr val="B4DCFA">
                    <a:shade val="90000"/>
                  </a:srgbClr>
                </a:solidFill>
              </a:rPr>
              <a:pPr/>
              <a:t>2020-08-27</a:t>
            </a:fld>
            <a:endParaRPr lang="en-CA">
              <a:solidFill>
                <a:srgbClr val="B4DCFA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CA">
              <a:solidFill>
                <a:srgbClr val="B4DCFA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04B602D-51C4-4FC7-93E6-667B6A74CAF4}" type="slidenum">
              <a:rPr lang="en-CA" smtClean="0">
                <a:solidFill>
                  <a:srgbClr val="B4DCFA">
                    <a:shade val="90000"/>
                  </a:srgbClr>
                </a:solidFill>
              </a:rPr>
              <a:pPr/>
              <a:t>‹#›</a:t>
            </a:fld>
            <a:endParaRPr lang="en-CA">
              <a:solidFill>
                <a:srgbClr val="B4DCFA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25356" y="202408"/>
            <a:ext cx="12240731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white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2974947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 txBox="1">
            <a:spLocks noChangeArrowheads="1"/>
          </p:cNvSpPr>
          <p:nvPr/>
        </p:nvSpPr>
        <p:spPr>
          <a:xfrm>
            <a:off x="1128729" y="4807766"/>
            <a:ext cx="10229090" cy="2411429"/>
          </a:xfrm>
          <a:prstGeom prst="rect">
            <a:avLst/>
          </a:prstGeom>
        </p:spPr>
        <p:txBody>
          <a:bodyPr vert="horz" lIns="0" rIns="18288">
            <a:normAutofit/>
          </a:bodyPr>
          <a:lstStyle>
            <a:lvl1pPr marL="0" marR="45720" indent="0" algn="r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None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tx2"/>
              </a:buClr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None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0"/>
              </a:spcBef>
              <a:buClr>
                <a:srgbClr val="A7EA52"/>
              </a:buClr>
              <a:defRPr/>
            </a:pPr>
            <a:r>
              <a:rPr lang="en-US" sz="1600" b="1" dirty="0">
                <a:solidFill>
                  <a:prstClr val="white"/>
                </a:solidFill>
                <a:latin typeface="Calibri"/>
              </a:rPr>
              <a:t>Nady el-Guebaly </a:t>
            </a:r>
            <a:r>
              <a:rPr lang="en-US" sz="1600" b="1" dirty="0" smtClean="0">
                <a:solidFill>
                  <a:prstClr val="white"/>
                </a:solidFill>
                <a:latin typeface="Calibri"/>
              </a:rPr>
              <a:t>C.M.</a:t>
            </a:r>
          </a:p>
          <a:p>
            <a:pPr algn="ctr">
              <a:spcBef>
                <a:spcPts val="0"/>
              </a:spcBef>
              <a:buClr>
                <a:srgbClr val="A7EA52"/>
              </a:buClr>
              <a:defRPr/>
            </a:pPr>
            <a:r>
              <a:rPr lang="en-US" sz="1600" b="1" dirty="0" smtClean="0">
                <a:solidFill>
                  <a:prstClr val="white"/>
                </a:solidFill>
                <a:latin typeface="Calibri"/>
              </a:rPr>
              <a:t>MD, </a:t>
            </a:r>
            <a:r>
              <a:rPr lang="en-US" sz="1600" b="1" dirty="0" err="1" smtClean="0">
                <a:solidFill>
                  <a:prstClr val="white"/>
                </a:solidFill>
                <a:latin typeface="Calibri"/>
              </a:rPr>
              <a:t>DPsych</a:t>
            </a:r>
            <a:r>
              <a:rPr lang="en-US" sz="1600" b="1" dirty="0">
                <a:solidFill>
                  <a:prstClr val="white"/>
                </a:solidFill>
                <a:latin typeface="Calibri"/>
              </a:rPr>
              <a:t>, DPH, FRCPC, </a:t>
            </a:r>
            <a:r>
              <a:rPr lang="en-US" sz="1600" b="1" dirty="0" smtClean="0">
                <a:solidFill>
                  <a:prstClr val="white"/>
                </a:solidFill>
                <a:latin typeface="Calibri"/>
              </a:rPr>
              <a:t>DABAM, CISAM,</a:t>
            </a:r>
          </a:p>
          <a:p>
            <a:pPr algn="ctr">
              <a:spcBef>
                <a:spcPts val="0"/>
              </a:spcBef>
              <a:buClr>
                <a:srgbClr val="A7EA52"/>
              </a:buClr>
              <a:defRPr/>
            </a:pPr>
            <a:r>
              <a:rPr lang="en-US" sz="1600" b="1" dirty="0" smtClean="0">
                <a:solidFill>
                  <a:prstClr val="white"/>
                </a:solidFill>
                <a:latin typeface="Calibri"/>
              </a:rPr>
              <a:t> </a:t>
            </a:r>
            <a:r>
              <a:rPr lang="en-US" sz="1600" b="1" dirty="0">
                <a:solidFill>
                  <a:prstClr val="white"/>
                </a:solidFill>
                <a:latin typeface="Calibri"/>
              </a:rPr>
              <a:t>DLFAPA, EFACP, DFASAM, DFCPA </a:t>
            </a:r>
          </a:p>
          <a:p>
            <a:pPr algn="ctr">
              <a:spcBef>
                <a:spcPts val="400"/>
              </a:spcBef>
              <a:buClr>
                <a:srgbClr val="A7EA52"/>
              </a:buClr>
              <a:defRPr/>
            </a:pPr>
            <a:r>
              <a:rPr lang="en-US" sz="1600" b="1" dirty="0" smtClean="0">
                <a:solidFill>
                  <a:prstClr val="white"/>
                </a:solidFill>
                <a:latin typeface="Calibri"/>
              </a:rPr>
              <a:t>Professor Emeritus of Psychiatry, University </a:t>
            </a:r>
            <a:r>
              <a:rPr lang="en-US" sz="1600" b="1" dirty="0">
                <a:solidFill>
                  <a:prstClr val="white"/>
                </a:solidFill>
                <a:latin typeface="Calibri"/>
              </a:rPr>
              <a:t>of </a:t>
            </a:r>
            <a:r>
              <a:rPr lang="en-US" sz="1600" b="1" dirty="0" smtClean="0">
                <a:solidFill>
                  <a:prstClr val="white"/>
                </a:solidFill>
                <a:latin typeface="Calibri"/>
              </a:rPr>
              <a:t>Calgary</a:t>
            </a:r>
          </a:p>
          <a:p>
            <a:pPr algn="ctr">
              <a:spcBef>
                <a:spcPts val="400"/>
              </a:spcBef>
              <a:buClr>
                <a:srgbClr val="A7EA52"/>
              </a:buClr>
              <a:defRPr/>
            </a:pPr>
            <a:r>
              <a:rPr lang="en-US" sz="1600" b="1" dirty="0" smtClean="0">
                <a:solidFill>
                  <a:prstClr val="white"/>
                </a:solidFill>
                <a:latin typeface="Calibri"/>
              </a:rPr>
              <a:t>Editor in Chief, Canadian Journal of Addiction</a:t>
            </a:r>
          </a:p>
          <a:p>
            <a:pPr algn="ctr">
              <a:spcBef>
                <a:spcPts val="400"/>
              </a:spcBef>
              <a:buClr>
                <a:srgbClr val="A7EA52"/>
              </a:buClr>
              <a:defRPr/>
            </a:pPr>
            <a:r>
              <a:rPr lang="en-US" sz="1600" b="1" dirty="0" smtClean="0">
                <a:solidFill>
                  <a:prstClr val="white"/>
                </a:solidFill>
                <a:latin typeface="Calibri"/>
              </a:rPr>
              <a:t>Disclosures: None</a:t>
            </a:r>
          </a:p>
          <a:p>
            <a:pPr algn="ctr">
              <a:spcBef>
                <a:spcPts val="400"/>
              </a:spcBef>
              <a:buClr>
                <a:srgbClr val="A7EA52"/>
              </a:buClr>
              <a:defRPr/>
            </a:pPr>
            <a:endParaRPr lang="en-US" sz="1600" b="1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3" name="AutoShape 2" descr="Image result for new delhi"/>
          <p:cNvSpPr>
            <a:spLocks noChangeAspect="1" noChangeArrowheads="1"/>
          </p:cNvSpPr>
          <p:nvPr/>
        </p:nvSpPr>
        <p:spPr bwMode="auto">
          <a:xfrm>
            <a:off x="1314673" y="-142739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AutoShape 4" descr="Image result for new delhi"/>
          <p:cNvSpPr>
            <a:spLocks noChangeAspect="1" noChangeArrowheads="1"/>
          </p:cNvSpPr>
          <p:nvPr/>
        </p:nvSpPr>
        <p:spPr bwMode="auto">
          <a:xfrm>
            <a:off x="1711568" y="1303148"/>
            <a:ext cx="1660663" cy="16606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AutoShape 6" descr="Image result for new delhi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white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1137" y="312738"/>
            <a:ext cx="6791325" cy="2266950"/>
          </a:xfrm>
          <a:prstGeom prst="rect">
            <a:avLst/>
          </a:prstGeom>
        </p:spPr>
      </p:pic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914209" y="2974475"/>
            <a:ext cx="10443610" cy="1843950"/>
          </a:xfrm>
        </p:spPr>
        <p:txBody>
          <a:bodyPr>
            <a:normAutofit fontScale="90000"/>
          </a:bodyPr>
          <a:lstStyle/>
          <a:p>
            <a:pPr algn="ctr">
              <a:spcAft>
                <a:spcPts val="600"/>
              </a:spcAft>
            </a:pPr>
            <a:r>
              <a:rPr lang="en-US" sz="3600" dirty="0" smtClean="0"/>
              <a:t>“Editorial </a:t>
            </a:r>
            <a:r>
              <a:rPr lang="en-US" sz="3600" dirty="0" smtClean="0"/>
              <a:t>Roles &amp; </a:t>
            </a:r>
            <a:r>
              <a:rPr lang="en-US" sz="3600" dirty="0" smtClean="0"/>
              <a:t>Governance” Session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smtClean="0"/>
              <a:t>ISAJE 2020</a:t>
            </a:r>
            <a:br>
              <a:rPr lang="en-US" sz="3600" dirty="0" smtClean="0"/>
            </a:b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283619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89885" y="1510529"/>
            <a:ext cx="11592049" cy="4939454"/>
          </a:xfrm>
        </p:spPr>
        <p:txBody>
          <a:bodyPr/>
          <a:lstStyle/>
          <a:p>
            <a:pPr marL="0" indent="0">
              <a:buNone/>
            </a:pPr>
            <a:r>
              <a:rPr lang="en-CA" sz="32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Phase I </a:t>
            </a:r>
          </a:p>
          <a:p>
            <a:r>
              <a:rPr lang="en-CA" sz="2800" dirty="0" smtClean="0">
                <a:solidFill>
                  <a:srgbClr val="FFFF00"/>
                </a:solidFill>
              </a:rPr>
              <a:t>Objective</a:t>
            </a:r>
            <a:r>
              <a:rPr lang="en-CA" sz="2800" dirty="0"/>
              <a:t>: a national voice for our </a:t>
            </a:r>
            <a:r>
              <a:rPr lang="en-CA" sz="2800" dirty="0" smtClean="0"/>
              <a:t>field </a:t>
            </a:r>
            <a:r>
              <a:rPr lang="en-CA" sz="2400" dirty="0"/>
              <a:t>(Health System, Social Network, </a:t>
            </a:r>
            <a:r>
              <a:rPr lang="en-CA" sz="2400" dirty="0" smtClean="0"/>
              <a:t>							</a:t>
            </a:r>
            <a:r>
              <a:rPr lang="en-CA" sz="2400" dirty="0" smtClean="0"/>
              <a:t>	Policies</a:t>
            </a:r>
            <a:r>
              <a:rPr lang="en-CA" sz="2400" dirty="0" smtClean="0"/>
              <a:t>…)</a:t>
            </a:r>
          </a:p>
          <a:p>
            <a:r>
              <a:rPr lang="en-CA" sz="2800" dirty="0" smtClean="0">
                <a:solidFill>
                  <a:srgbClr val="FFFF00"/>
                </a:solidFill>
              </a:rPr>
              <a:t>Ownership</a:t>
            </a:r>
            <a:r>
              <a:rPr lang="en-CA" sz="2800" dirty="0" smtClean="0"/>
              <a:t>: Canadian Society of Addiction Medicine; 500 members dues</a:t>
            </a:r>
            <a:endParaRPr lang="en-CA" sz="2800" dirty="0" smtClean="0">
              <a:solidFill>
                <a:srgbClr val="FFFF00"/>
              </a:solidFill>
            </a:endParaRPr>
          </a:p>
          <a:p>
            <a:r>
              <a:rPr lang="en-CA" sz="2800" dirty="0" smtClean="0">
                <a:solidFill>
                  <a:srgbClr val="FFFF00"/>
                </a:solidFill>
              </a:rPr>
              <a:t>Scope</a:t>
            </a:r>
            <a:r>
              <a:rPr lang="en-CA" sz="2800" dirty="0"/>
              <a:t>: </a:t>
            </a:r>
            <a:r>
              <a:rPr lang="en-CA" sz="2800" dirty="0" smtClean="0"/>
              <a:t>From Physicians </a:t>
            </a:r>
            <a:r>
              <a:rPr lang="en-CA" sz="2800" dirty="0"/>
              <a:t>to Multidisciplinary </a:t>
            </a:r>
            <a:r>
              <a:rPr lang="en-CA" sz="2800" dirty="0" smtClean="0"/>
              <a:t>audience</a:t>
            </a:r>
          </a:p>
          <a:p>
            <a:r>
              <a:rPr lang="en-CA" sz="2800" dirty="0" smtClean="0">
                <a:solidFill>
                  <a:srgbClr val="FFFF00"/>
                </a:solidFill>
              </a:rPr>
              <a:t>Boards</a:t>
            </a:r>
            <a:r>
              <a:rPr lang="en-CA" sz="2800" dirty="0" smtClean="0"/>
              <a:t>: Society’s experienced volunteers</a:t>
            </a:r>
          </a:p>
          <a:p>
            <a:pPr marL="0" indent="0">
              <a:buNone/>
            </a:pPr>
            <a:r>
              <a:rPr lang="en-CA" sz="2800" dirty="0"/>
              <a:t>	 </a:t>
            </a:r>
            <a:r>
              <a:rPr lang="en-CA" sz="2800" dirty="0" smtClean="0"/>
              <a:t>      National &amp; International reviewers lists</a:t>
            </a:r>
            <a:endParaRPr lang="en-CA" sz="2800" dirty="0" smtClean="0"/>
          </a:p>
          <a:p>
            <a:r>
              <a:rPr lang="en-CA" sz="2800" dirty="0"/>
              <a:t>Joining </a:t>
            </a:r>
            <a:r>
              <a:rPr lang="en-CA" sz="2800" dirty="0">
                <a:solidFill>
                  <a:srgbClr val="FFFF00"/>
                </a:solidFill>
              </a:rPr>
              <a:t>ISAJE</a:t>
            </a:r>
            <a:r>
              <a:rPr lang="en-CA" sz="2800" dirty="0"/>
              <a:t>: a </a:t>
            </a:r>
            <a:r>
              <a:rPr lang="en-CA" sz="2800" dirty="0" smtClean="0"/>
              <a:t>“School </a:t>
            </a:r>
            <a:r>
              <a:rPr lang="en-CA" sz="2800" dirty="0"/>
              <a:t>for Editors</a:t>
            </a:r>
            <a:r>
              <a:rPr lang="en-CA" sz="2800" dirty="0" smtClean="0"/>
              <a:t>”</a:t>
            </a:r>
          </a:p>
          <a:p>
            <a:r>
              <a:rPr lang="en-CA" sz="2800" dirty="0" smtClean="0">
                <a:solidFill>
                  <a:srgbClr val="FFFF00"/>
                </a:solidFill>
              </a:rPr>
              <a:t>A long journey</a:t>
            </a:r>
            <a:r>
              <a:rPr lang="en-CA" sz="2800" dirty="0" smtClean="0"/>
              <a:t>: 2014 - ?</a:t>
            </a:r>
          </a:p>
          <a:p>
            <a:r>
              <a:rPr lang="en-CA" sz="2800" dirty="0" smtClean="0"/>
              <a:t>A </a:t>
            </a:r>
            <a:r>
              <a:rPr lang="en-CA" sz="2800" dirty="0" smtClean="0">
                <a:solidFill>
                  <a:srgbClr val="FFFF00"/>
                </a:solidFill>
              </a:rPr>
              <a:t>Publisher</a:t>
            </a:r>
            <a:r>
              <a:rPr lang="en-CA" sz="2800" dirty="0" smtClean="0"/>
              <a:t>’s guidance: 2017</a:t>
            </a:r>
            <a:r>
              <a:rPr lang="en-CA" sz="1800" dirty="0"/>
              <a:t/>
            </a:r>
            <a:br>
              <a:rPr lang="en-CA" sz="1800" dirty="0"/>
            </a:br>
            <a:r>
              <a:rPr lang="en-CA" sz="2800" dirty="0"/>
              <a:t/>
            </a:r>
            <a:br>
              <a:rPr lang="en-CA" sz="2800" dirty="0"/>
            </a:br>
            <a:endParaRPr lang="en-US" sz="28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904753" y="-420158"/>
            <a:ext cx="10295466" cy="1930687"/>
          </a:xfrm>
          <a:prstGeom prst="rect">
            <a:avLst/>
          </a:prstGeom>
        </p:spPr>
        <p:txBody>
          <a:bodyPr vert="horz" lIns="0" rIns="0" bIns="0" anchor="b">
            <a:normAutofit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CA" sz="44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+mn-lt"/>
              </a:rPr>
              <a:t/>
            </a:r>
            <a:br>
              <a:rPr lang="en-CA" sz="44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+mn-lt"/>
              </a:rPr>
            </a:br>
            <a:r>
              <a:rPr lang="en-CA" sz="44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+mn-lt"/>
              </a:rPr>
              <a:t>Canadian Journal of Addiction</a:t>
            </a:r>
          </a:p>
          <a:p>
            <a:pPr algn="ctr"/>
            <a:r>
              <a:rPr lang="en-CA" sz="44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+mn-lt"/>
              </a:rPr>
              <a:t>Le Journal </a:t>
            </a:r>
            <a:r>
              <a:rPr lang="en-CA" sz="4400" dirty="0" err="1" smtClean="0">
                <a:solidFill>
                  <a:schemeClr val="accent3">
                    <a:lumMod val="60000"/>
                    <a:lumOff val="40000"/>
                  </a:schemeClr>
                </a:solidFill>
                <a:latin typeface="+mn-lt"/>
              </a:rPr>
              <a:t>Canadien</a:t>
            </a:r>
            <a:r>
              <a:rPr lang="en-CA" sz="44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+mn-lt"/>
              </a:rPr>
              <a:t> </a:t>
            </a:r>
            <a:r>
              <a:rPr lang="en-CA" sz="4400" dirty="0" err="1">
                <a:solidFill>
                  <a:schemeClr val="accent3">
                    <a:lumMod val="60000"/>
                    <a:lumOff val="40000"/>
                  </a:schemeClr>
                </a:solidFill>
                <a:latin typeface="+mn-lt"/>
              </a:rPr>
              <a:t>d</a:t>
            </a:r>
            <a:r>
              <a:rPr lang="en-CA" sz="4400" dirty="0" err="1" smtClean="0">
                <a:solidFill>
                  <a:schemeClr val="accent3">
                    <a:lumMod val="60000"/>
                    <a:lumOff val="40000"/>
                  </a:schemeClr>
                </a:solidFill>
                <a:latin typeface="+mn-lt"/>
              </a:rPr>
              <a:t>’Addiction</a:t>
            </a:r>
            <a:endParaRPr lang="en-CA" sz="3600" dirty="0">
              <a:solidFill>
                <a:schemeClr val="accent3">
                  <a:lumMod val="60000"/>
                  <a:lumOff val="40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6329767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3478" y="-446777"/>
            <a:ext cx="10972800" cy="11430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latin typeface="+mn-lt"/>
              </a:rPr>
              <a:t>Top 20 Addiction Publications – Google </a:t>
            </a:r>
            <a:r>
              <a:rPr lang="en-US" sz="3600" dirty="0" smtClean="0">
                <a:latin typeface="+mn-lt"/>
              </a:rPr>
              <a:t>Scholar – 2019</a:t>
            </a:r>
            <a:endParaRPr lang="en-US" sz="3600" dirty="0">
              <a:latin typeface="+mn-lt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53307939"/>
              </p:ext>
            </p:extLst>
          </p:nvPr>
        </p:nvGraphicFramePr>
        <p:xfrm>
          <a:off x="1809556" y="823223"/>
          <a:ext cx="8291177" cy="5319020"/>
        </p:xfrm>
        <a:graphic>
          <a:graphicData uri="http://schemas.openxmlformats.org/drawingml/2006/table">
            <a:tbl>
              <a:tblPr firstRow="1" firstCol="1" bandRow="1">
                <a:tableStyleId>{0505E3EF-67EA-436B-97B2-0124C06EBD24}</a:tableStyleId>
              </a:tblPr>
              <a:tblGrid>
                <a:gridCol w="4548910"/>
                <a:gridCol w="1430867"/>
                <a:gridCol w="1041400"/>
                <a:gridCol w="1270000"/>
              </a:tblGrid>
              <a:tr h="399040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Publication</a:t>
                      </a:r>
                      <a:endParaRPr lang="en-US" sz="14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80" marR="498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Impact Factor</a:t>
                      </a:r>
                      <a:endParaRPr lang="en-US" sz="14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80" marR="498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Issues/</a:t>
                      </a:r>
                      <a:r>
                        <a:rPr lang="en-US" sz="1400" dirty="0" err="1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yr</a:t>
                      </a:r>
                      <a:endParaRPr lang="en-US" sz="14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80" marR="498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Founded</a:t>
                      </a:r>
                      <a:endParaRPr lang="en-US" sz="14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80" marR="49880" marT="0" marB="0" anchor="b"/>
                </a:tc>
              </a:tr>
              <a:tr h="199520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Addiction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80" marR="498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6.343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80" marR="498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12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80" marR="498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1884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80" marR="49880" marT="0" marB="0" anchor="b"/>
                </a:tc>
              </a:tr>
              <a:tr h="199520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International Journal of Drug Policy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80" marR="498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4.444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80" marR="498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12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80" marR="498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1987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80" marR="49880" marT="0" marB="0" anchor="b"/>
                </a:tc>
              </a:tr>
              <a:tr h="199520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Addiction Biology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80" marR="498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4.121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80" marR="498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6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80" marR="498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1996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80" marR="49880" marT="0" marB="0" anchor="b"/>
                </a:tc>
              </a:tr>
              <a:tr h="199520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Nicotine &amp; Tobacco Research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80" marR="498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4.079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80" marR="498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12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80" marR="498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1999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80" marR="49880" marT="0" marB="0" anchor="b"/>
                </a:tc>
              </a:tr>
              <a:tr h="199520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Drug and Alcohol Dependence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80" marR="498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3.951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80" marR="498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12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80" marR="498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1975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80" marR="49880" marT="0" marB="0" anchor="b"/>
                </a:tc>
              </a:tr>
              <a:tr h="199520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Alcohol Research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80" marR="498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3.79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80" marR="498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3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80" marR="498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1994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80" marR="49880" marT="0" marB="0" anchor="b"/>
                </a:tc>
              </a:tr>
              <a:tr h="199520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Addictive Behaviors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80" marR="498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3.645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80" marR="498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12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80" marR="498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1975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80" marR="49880" marT="0" marB="0" anchor="b"/>
                </a:tc>
              </a:tr>
              <a:tr h="199520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Alcoholism-Clinical and Experimental Research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80" marR="498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3.235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80" marR="498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12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80" marR="498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1977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80" marR="49880" marT="0" marB="0" anchor="b"/>
                </a:tc>
              </a:tr>
              <a:tr h="199520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Journal of Substance Abuse Treatment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80" marR="498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3.083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80" marR="498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8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80" marR="498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1984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80" marR="49880" marT="0" marB="0" anchor="b"/>
                </a:tc>
              </a:tr>
              <a:tr h="199520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Journal of Addiction Medicine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80" marR="49880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3.014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80" marR="49880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6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80" marR="49880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u="sng" dirty="0">
                          <a:effectLst/>
                        </a:rPr>
                        <a:t>2007</a:t>
                      </a:r>
                      <a:endParaRPr lang="en-US" sz="1200" b="1" u="sng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80" marR="49880" marT="0" marB="0" anchor="b">
                    <a:solidFill>
                      <a:srgbClr val="FFFF00"/>
                    </a:solidFill>
                  </a:tcPr>
                </a:tc>
              </a:tr>
              <a:tr h="199520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The American Journal of Drug and Alcohol Abuse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80" marR="498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2.925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80" marR="498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6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80" marR="498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1974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80" marR="49880" marT="0" marB="0" anchor="b"/>
                </a:tc>
              </a:tr>
              <a:tr h="199520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Psychology of Addictive Behaviors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80" marR="498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2.78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80" marR="498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8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80" marR="498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1987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80" marR="49880" marT="0" marB="0" anchor="b"/>
                </a:tc>
              </a:tr>
              <a:tr h="199520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Journal of Behavioral Addictions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80" marR="49880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2.68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80" marR="49880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4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80" marR="49880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u="sng" dirty="0">
                          <a:effectLst/>
                        </a:rPr>
                        <a:t>2012</a:t>
                      </a:r>
                      <a:endParaRPr lang="en-US" sz="1200" b="1" u="sng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80" marR="49880" marT="0" marB="0" anchor="b">
                    <a:solidFill>
                      <a:srgbClr val="FFFF00"/>
                    </a:solidFill>
                  </a:tcPr>
                </a:tc>
              </a:tr>
              <a:tr h="199520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Substance Abuse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80" marR="498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2.652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80" marR="498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4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80" marR="498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1984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80" marR="49880" marT="0" marB="0" anchor="b"/>
                </a:tc>
              </a:tr>
              <a:tr h="199520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Drug and Alcohol Review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80" marR="498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2.472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80" marR="498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7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80" marR="498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1982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80" marR="49880" marT="0" marB="0" anchor="b"/>
                </a:tc>
              </a:tr>
              <a:tr h="199520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Journal of Studies on Alcohol and Drugs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80" marR="498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2.448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80" marR="498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6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80" marR="498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1940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80" marR="49880" marT="0" marB="0" anchor="b"/>
                </a:tc>
              </a:tr>
              <a:tr h="199520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The American Journal on Addictions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80" marR="498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2.371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80" marR="498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6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80" marR="498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1992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80" marR="49880" marT="0" marB="0" anchor="b"/>
                </a:tc>
              </a:tr>
              <a:tr h="199520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Alcohol and Alcoholism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80" marR="498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2.078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80" marR="498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6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80" marR="498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1963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80" marR="49880" marT="0" marB="0" anchor="b"/>
                </a:tc>
              </a:tr>
              <a:tr h="199520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International Journal of Mental Health and Addiction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80" marR="49880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1.648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80" marR="49880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6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80" marR="49880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u="sng" dirty="0">
                          <a:effectLst/>
                        </a:rPr>
                        <a:t>2003</a:t>
                      </a:r>
                      <a:endParaRPr lang="en-US" sz="1200" b="1" u="sng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80" marR="49880" marT="0" marB="0" anchor="b">
                    <a:solidFill>
                      <a:srgbClr val="FFFF00"/>
                    </a:solidFill>
                  </a:tcPr>
                </a:tc>
              </a:tr>
              <a:tr h="199520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Substance Use &amp; Misuse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80" marR="498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1.497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80" marR="498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14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80" marR="498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1966*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80" marR="4988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32863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94488"/>
            <a:ext cx="10972800" cy="11430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latin typeface="+mn-lt"/>
              </a:rPr>
              <a:t>Phase II’s Challenges</a:t>
            </a:r>
            <a:endParaRPr lang="en-US" sz="3600" dirty="0">
              <a:latin typeface="+mn-lt"/>
            </a:endParaRPr>
          </a:p>
        </p:txBody>
      </p:sp>
      <p:sp>
        <p:nvSpPr>
          <p:cNvPr id="5" name="Content Placeholder 5"/>
          <p:cNvSpPr>
            <a:spLocks noGrp="1"/>
          </p:cNvSpPr>
          <p:nvPr>
            <p:ph idx="1"/>
          </p:nvPr>
        </p:nvSpPr>
        <p:spPr>
          <a:xfrm>
            <a:off x="609600" y="1383030"/>
            <a:ext cx="10972800" cy="4389120"/>
          </a:xfrm>
        </p:spPr>
        <p:txBody>
          <a:bodyPr/>
          <a:lstStyle/>
          <a:p>
            <a:pPr>
              <a:tabLst>
                <a:tab pos="6113463" algn="l"/>
              </a:tabLst>
            </a:pPr>
            <a:r>
              <a:rPr lang="en-CA" sz="2800" dirty="0" smtClean="0"/>
              <a:t>Number </a:t>
            </a:r>
            <a:r>
              <a:rPr lang="en-CA" sz="2800" dirty="0"/>
              <a:t>&amp;</a:t>
            </a:r>
            <a:r>
              <a:rPr lang="en-CA" sz="2800" dirty="0" smtClean="0"/>
              <a:t> quality of submissions</a:t>
            </a:r>
            <a:endParaRPr lang="en-CA" sz="2400" dirty="0" smtClean="0"/>
          </a:p>
          <a:p>
            <a:pPr>
              <a:tabLst>
                <a:tab pos="6113463" algn="l"/>
              </a:tabLst>
            </a:pPr>
            <a:r>
              <a:rPr lang="en-CA" sz="2800" dirty="0" smtClean="0"/>
              <a:t>Acceptance rate</a:t>
            </a:r>
          </a:p>
          <a:p>
            <a:pPr>
              <a:tabLst>
                <a:tab pos="6113463" algn="l"/>
              </a:tabLst>
            </a:pPr>
            <a:r>
              <a:rPr lang="en-CA" sz="2800" dirty="0" smtClean="0">
                <a:solidFill>
                  <a:srgbClr val="FFFF00"/>
                </a:solidFill>
              </a:rPr>
              <a:t>Reviewer</a:t>
            </a:r>
            <a:r>
              <a:rPr lang="en-CA" sz="2800" dirty="0" smtClean="0"/>
              <a:t> </a:t>
            </a:r>
            <a:r>
              <a:rPr lang="en-CA" sz="2800" dirty="0" smtClean="0"/>
              <a:t>recruitment &amp; </a:t>
            </a:r>
            <a:r>
              <a:rPr lang="en-CA" sz="2800" dirty="0" smtClean="0"/>
              <a:t>sustenance:</a:t>
            </a:r>
          </a:p>
          <a:p>
            <a:pPr lvl="1">
              <a:tabLst>
                <a:tab pos="6113463" algn="l"/>
              </a:tabLst>
            </a:pPr>
            <a:r>
              <a:rPr lang="en-CA" sz="2600" dirty="0" smtClean="0"/>
              <a:t>Editorial Board listing per Issue</a:t>
            </a:r>
          </a:p>
          <a:p>
            <a:pPr lvl="1">
              <a:tabLst>
                <a:tab pos="6113463" algn="l"/>
              </a:tabLst>
            </a:pPr>
            <a:r>
              <a:rPr lang="en-CA" sz="2600" dirty="0" smtClean="0"/>
              <a:t>Publishing reviewer names annually/per publication?</a:t>
            </a:r>
            <a:endParaRPr lang="en-CA" sz="2600" dirty="0" smtClean="0"/>
          </a:p>
          <a:p>
            <a:pPr lvl="1">
              <a:tabLst>
                <a:tab pos="6113463" algn="l"/>
              </a:tabLst>
            </a:pPr>
            <a:r>
              <a:rPr lang="en-CA" sz="2600" dirty="0" smtClean="0"/>
              <a:t>Educ</a:t>
            </a:r>
            <a:r>
              <a:rPr lang="en-CA" sz="2600" dirty="0" smtClean="0"/>
              <a:t>ational credits</a:t>
            </a:r>
          </a:p>
          <a:p>
            <a:pPr lvl="1">
              <a:tabLst>
                <a:tab pos="6113463" algn="l"/>
              </a:tabLst>
            </a:pPr>
            <a:r>
              <a:rPr lang="en-CA" sz="2600" dirty="0" smtClean="0"/>
              <a:t>Publons</a:t>
            </a:r>
            <a:endParaRPr lang="en-CA" sz="2800" dirty="0" smtClean="0"/>
          </a:p>
          <a:p>
            <a:r>
              <a:rPr lang="en-CA" sz="2800" dirty="0" smtClean="0"/>
              <a:t>Impact Factor: The </a:t>
            </a:r>
            <a:r>
              <a:rPr lang="en-CA" sz="2800" dirty="0" smtClean="0"/>
              <a:t>“</a:t>
            </a:r>
            <a:r>
              <a:rPr lang="en-CA" sz="2800" dirty="0" smtClean="0">
                <a:solidFill>
                  <a:srgbClr val="FFFF00"/>
                </a:solidFill>
              </a:rPr>
              <a:t>Brass Ring</a:t>
            </a:r>
            <a:r>
              <a:rPr lang="en-CA" sz="2800" dirty="0" smtClean="0"/>
              <a:t>” &amp; </a:t>
            </a:r>
            <a:r>
              <a:rPr lang="en-CA" sz="2800" dirty="0" smtClean="0">
                <a:solidFill>
                  <a:srgbClr val="FFFF00"/>
                </a:solidFill>
              </a:rPr>
              <a:t>Catch </a:t>
            </a:r>
            <a:r>
              <a:rPr lang="en-CA" sz="2800" dirty="0" smtClean="0">
                <a:solidFill>
                  <a:srgbClr val="FFFF00"/>
                </a:solidFill>
              </a:rPr>
              <a:t>22</a:t>
            </a:r>
          </a:p>
          <a:p>
            <a:r>
              <a:rPr lang="en-CA" sz="2800" dirty="0" smtClean="0">
                <a:solidFill>
                  <a:srgbClr val="FFFF00"/>
                </a:solidFill>
              </a:rPr>
              <a:t>International</a:t>
            </a:r>
            <a:r>
              <a:rPr lang="en-CA" sz="2800" dirty="0" smtClean="0"/>
              <a:t> perspectives</a:t>
            </a:r>
          </a:p>
          <a:p>
            <a:r>
              <a:rPr lang="en-CA" sz="2800" dirty="0" smtClean="0"/>
              <a:t>Others?</a:t>
            </a:r>
            <a:r>
              <a:rPr lang="en-CA" sz="1800" dirty="0"/>
              <a:t/>
            </a:r>
            <a:br>
              <a:rPr lang="en-CA" sz="1800" dirty="0"/>
            </a:br>
            <a:r>
              <a:rPr lang="en-CA" sz="2800" dirty="0"/>
              <a:t/>
            </a:r>
            <a:br>
              <a:rPr lang="en-CA" sz="2800" dirty="0"/>
            </a:br>
            <a:endParaRPr lang="en-US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6443134" y="1498600"/>
            <a:ext cx="5317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}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smtClean="0">
                <a:solidFill>
                  <a:srgbClr val="FFFF00"/>
                </a:solidFill>
              </a:rPr>
              <a:t>Submission </a:t>
            </a:r>
            <a:r>
              <a:rPr lang="el-GR" sz="2800" dirty="0" smtClean="0">
                <a:solidFill>
                  <a:srgbClr val="FFFF00"/>
                </a:solidFill>
              </a:rPr>
              <a:t>α</a:t>
            </a:r>
            <a:r>
              <a:rPr lang="en-US" sz="2800" dirty="0" smtClean="0">
                <a:solidFill>
                  <a:srgbClr val="FFFF00"/>
                </a:solidFill>
              </a:rPr>
              <a:t> Acceptance rates</a:t>
            </a:r>
            <a:endParaRPr lang="en-US" sz="28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496348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5796</TotalTime>
  <Words>272</Words>
  <Application>Microsoft Office PowerPoint</Application>
  <PresentationFormat>Widescreen</PresentationFormat>
  <Paragraphs>115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Constantia</vt:lpstr>
      <vt:lpstr>Times New Roman</vt:lpstr>
      <vt:lpstr>Wingdings 2</vt:lpstr>
      <vt:lpstr>Flow</vt:lpstr>
      <vt:lpstr>“Editorial Roles &amp; Governance” Session  ISAJE 2020 </vt:lpstr>
      <vt:lpstr>PowerPoint Presentation</vt:lpstr>
      <vt:lpstr>Top 20 Addiction Publications – Google Scholar – 2019</vt:lpstr>
      <vt:lpstr>Phase II’s Challenges</vt:lpstr>
    </vt:vector>
  </TitlesOfParts>
  <Company>Alberta Health Services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Post-Graduate Training &amp; Qualifications In Addiction Medicine</dc:title>
  <dc:creator>Nady El-guebaly</dc:creator>
  <cp:lastModifiedBy>Nady El-guebaly</cp:lastModifiedBy>
  <cp:revision>17</cp:revision>
  <cp:lastPrinted>2020-08-31T16:57:21Z</cp:lastPrinted>
  <dcterms:created xsi:type="dcterms:W3CDTF">2020-08-20T19:16:46Z</dcterms:created>
  <dcterms:modified xsi:type="dcterms:W3CDTF">2020-08-31T18:43:53Z</dcterms:modified>
</cp:coreProperties>
</file>