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78" r:id="rId3"/>
    <p:sldId id="279" r:id="rId4"/>
    <p:sldId id="280" r:id="rId5"/>
    <p:sldId id="282" r:id="rId6"/>
    <p:sldId id="281" r:id="rId7"/>
    <p:sldId id="284" r:id="rId8"/>
    <p:sldId id="287" r:id="rId9"/>
    <p:sldId id="285" r:id="rId10"/>
    <p:sldId id="288" r:id="rId11"/>
    <p:sldId id="265" r:id="rId12"/>
    <p:sldId id="275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6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7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33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8736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46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2070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015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938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26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014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23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7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9619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462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561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888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4341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67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4620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8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22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73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01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7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1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99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7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58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D4E2C-AAE5-4921-AFD2-D5F948DCCAB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9ABB5-A906-4539-9721-51360370E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8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Update on Coalition for Diversity </a:t>
            </a:r>
            <a:r>
              <a:rPr lang="en-US" sz="3600" dirty="0" smtClean="0"/>
              <a:t>and </a:t>
            </a:r>
            <a:r>
              <a:rPr lang="en-US" sz="3600" dirty="0"/>
              <a:t>Inclusion in Scholarly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2380506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ISAJE Gender Balance </a:t>
            </a:r>
            <a:r>
              <a:rPr lang="en-US" dirty="0" smtClean="0"/>
              <a:t>Initiative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Conduct an action research project to document and change gender inequities in the journal management workforce, where needed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Raise </a:t>
            </a:r>
            <a:r>
              <a:rPr lang="en-US" sz="2000" dirty="0">
                <a:solidFill>
                  <a:schemeClr val="tx1"/>
                </a:solidFill>
              </a:rPr>
              <a:t>awareness about the importance of sex/gender in </a:t>
            </a:r>
            <a:r>
              <a:rPr lang="en-US" sz="2000" dirty="0" smtClean="0">
                <a:solidFill>
                  <a:schemeClr val="tx1"/>
                </a:solidFill>
              </a:rPr>
              <a:t>scientific publishing by conducting gender audits of a broad spectrum of scientific journals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Use the data to promote </a:t>
            </a:r>
            <a:r>
              <a:rPr lang="en-US" sz="2000" dirty="0">
                <a:solidFill>
                  <a:schemeClr val="tx1"/>
                </a:solidFill>
              </a:rPr>
              <a:t>gender mainstreaming and gender balance in editorial boards and editorial </a:t>
            </a:r>
            <a:r>
              <a:rPr lang="en-US" sz="2000" dirty="0" smtClean="0">
                <a:solidFill>
                  <a:schemeClr val="tx1"/>
                </a:solidFill>
              </a:rPr>
              <a:t>offices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Link this initiative to dissemination of SAGER guideline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814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SAGER Dissemination Pilot Project</a:t>
            </a:r>
            <a:br>
              <a:rPr lang="en-US" dirty="0" smtClean="0"/>
            </a:br>
            <a:r>
              <a:rPr lang="en-US" dirty="0" smtClean="0"/>
              <a:t>International Society of Addiction Journal Editors (ISAJE)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Gender audits of 27 member journals and 27 matched nonmember journals</a:t>
            </a:r>
          </a:p>
          <a:p>
            <a:r>
              <a:rPr lang="en-US" dirty="0" smtClean="0"/>
              <a:t>Editors sent emails with results of gender audits, plus ISAJE endorsement, SAGER guideline, request to implement SAGER and gender balance, where appropriate</a:t>
            </a:r>
          </a:p>
          <a:p>
            <a:r>
              <a:rPr lang="en-US" dirty="0" smtClean="0"/>
              <a:t>Editors asked to respond to survey about intensions to adopt SAGER and gender balance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932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Endorsement of </a:t>
            </a:r>
            <a:r>
              <a:rPr lang="en-US" dirty="0" smtClean="0"/>
              <a:t>Implementation </a:t>
            </a:r>
            <a:r>
              <a:rPr lang="en-US" dirty="0" smtClean="0"/>
              <a:t>Statements by Journal Editors who Received SAGER and a Gender Audit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6981" y="2282031"/>
            <a:ext cx="7458075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272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Should ISAJE continue to promote gender audits as a means of awareness-raising?  Could this also include ethnic diversity audits?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045981"/>
            <a:ext cx="8596668" cy="2995381"/>
          </a:xfrm>
        </p:spPr>
        <p:txBody>
          <a:bodyPr/>
          <a:lstStyle/>
          <a:p>
            <a:r>
              <a:rPr lang="en-US" dirty="0" smtClean="0"/>
              <a:t>Send audit results to journal editors (with or without SAGER guideline)</a:t>
            </a:r>
          </a:p>
          <a:p>
            <a:r>
              <a:rPr lang="en-US" dirty="0" smtClean="0"/>
              <a:t>Include toolkit for implementation</a:t>
            </a:r>
          </a:p>
          <a:p>
            <a:r>
              <a:rPr lang="en-US" dirty="0" smtClean="0"/>
              <a:t>Ask for commitment</a:t>
            </a:r>
          </a:p>
          <a:p>
            <a:r>
              <a:rPr lang="en-US" dirty="0" smtClean="0"/>
              <a:t>Track progress in exposed and non-exposed journals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596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Coalition for Diversity and Inclusion in Scholarly Communications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founded by 10 trade and professional associations working in scholarly communications. </a:t>
            </a:r>
          </a:p>
          <a:p>
            <a:r>
              <a:rPr lang="en-US" dirty="0"/>
              <a:t>formed to discuss issues of diversity and inclusion within scholarly publishing, including gender equality and ethnic diversity in workforce </a:t>
            </a:r>
          </a:p>
          <a:p>
            <a:r>
              <a:rPr lang="en-US" dirty="0"/>
              <a:t>“Publishing is truly a global enterprise yet that diversity is not reflected in our collective demographics.”</a:t>
            </a:r>
          </a:p>
          <a:p>
            <a:r>
              <a:rPr lang="en-US" dirty="0"/>
              <a:t>Areas of work include providing training resources, best practices, toolkits, and establishing outreach programs, curricula, events, and publications</a:t>
            </a:r>
            <a:r>
              <a:rPr lang="en-US" dirty="0" smtClean="0"/>
              <a:t>.</a:t>
            </a:r>
          </a:p>
          <a:p>
            <a:r>
              <a:rPr lang="en-US" dirty="0"/>
              <a:t>Our goal is to promote involvement, innovation, and expanded access to leadership opportunities that maximize engagement across identity groups and professional levels. </a:t>
            </a:r>
          </a:p>
        </p:txBody>
      </p:sp>
    </p:spTree>
    <p:extLst>
      <p:ext uri="{BB962C8B-B14F-4D97-AF65-F5344CB8AC3E}">
        <p14:creationId xmlns:p14="http://schemas.microsoft.com/office/powerpoint/2010/main" val="56827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Justification/rationale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</a:t>
            </a:r>
            <a:r>
              <a:rPr lang="en-US" dirty="0" smtClean="0"/>
              <a:t>suggests that </a:t>
            </a:r>
            <a:r>
              <a:rPr lang="en-US" dirty="0"/>
              <a:t>diverse teams working together and capitalizing on innovative ideas and distinct perspectives outperform homogeneous teams. </a:t>
            </a:r>
            <a:endParaRPr lang="en-US" dirty="0" smtClean="0"/>
          </a:p>
          <a:p>
            <a:r>
              <a:rPr lang="en-US" dirty="0" smtClean="0"/>
              <a:t>Professionals </a:t>
            </a:r>
            <a:r>
              <a:rPr lang="en-US" dirty="0"/>
              <a:t>from diverse backgrounds and life experiences bring different perspectives, creativity, and individual enterprise to address the issues facing our industry. </a:t>
            </a:r>
            <a:endParaRPr lang="en-US" dirty="0" smtClean="0"/>
          </a:p>
          <a:p>
            <a:r>
              <a:rPr lang="en-US" dirty="0" smtClean="0"/>
              <a:t>Benefits of a </a:t>
            </a:r>
            <a:r>
              <a:rPr lang="en-US" dirty="0"/>
              <a:t>diverse scholarly publishing </a:t>
            </a:r>
            <a:r>
              <a:rPr lang="en-US" dirty="0" smtClean="0"/>
              <a:t>ecosystem include: </a:t>
            </a:r>
            <a:r>
              <a:rPr lang="en-US" dirty="0"/>
              <a:t>fostering innovation and problem solving; contributing to robust learning environments, worker </a:t>
            </a:r>
            <a:r>
              <a:rPr lang="en-US" dirty="0" smtClean="0"/>
              <a:t>satisfaction. </a:t>
            </a:r>
          </a:p>
          <a:p>
            <a:r>
              <a:rPr lang="en-US" dirty="0" smtClean="0"/>
              <a:t>Diverse </a:t>
            </a:r>
            <a:r>
              <a:rPr lang="en-US" dirty="0"/>
              <a:t>teams will enable us to better serve the increasingly diverse research and academic communities that are both the creators and consumers of scholarly publications.</a:t>
            </a:r>
          </a:p>
        </p:txBody>
      </p:sp>
    </p:spTree>
    <p:extLst>
      <p:ext uri="{BB962C8B-B14F-4D97-AF65-F5344CB8AC3E}">
        <p14:creationId xmlns:p14="http://schemas.microsoft.com/office/powerpoint/2010/main" val="2500028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Identity </a:t>
            </a:r>
            <a:r>
              <a:rPr lang="en-US" dirty="0"/>
              <a:t>groups </a:t>
            </a:r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•</a:t>
            </a:r>
            <a:r>
              <a:rPr lang="en-US" dirty="0"/>
              <a:t>	ability/disability</a:t>
            </a:r>
          </a:p>
          <a:p>
            <a:r>
              <a:rPr lang="en-US" dirty="0"/>
              <a:t>•	age</a:t>
            </a:r>
          </a:p>
          <a:p>
            <a:r>
              <a:rPr lang="en-US" dirty="0" smtClean="0"/>
              <a:t>•</a:t>
            </a:r>
            <a:r>
              <a:rPr lang="en-US" dirty="0"/>
              <a:t>	ethnicity</a:t>
            </a:r>
          </a:p>
          <a:p>
            <a:r>
              <a:rPr lang="en-US" dirty="0"/>
              <a:t>•	gender and gender identity</a:t>
            </a:r>
          </a:p>
          <a:p>
            <a:r>
              <a:rPr lang="en-US" dirty="0"/>
              <a:t>•	geographic location</a:t>
            </a:r>
          </a:p>
          <a:p>
            <a:r>
              <a:rPr lang="en-US" dirty="0"/>
              <a:t>•	</a:t>
            </a:r>
            <a:r>
              <a:rPr lang="en-US" dirty="0" smtClean="0"/>
              <a:t>race/color</a:t>
            </a:r>
            <a:endParaRPr lang="en-US" dirty="0"/>
          </a:p>
          <a:p>
            <a:r>
              <a:rPr lang="en-US" dirty="0" smtClean="0"/>
              <a:t>•</a:t>
            </a:r>
            <a:r>
              <a:rPr lang="en-US" dirty="0"/>
              <a:t>	sexual orientation</a:t>
            </a:r>
          </a:p>
          <a:p>
            <a:r>
              <a:rPr lang="en-US" dirty="0"/>
              <a:t>•	socio economic background/social class</a:t>
            </a:r>
          </a:p>
        </p:txBody>
      </p:sp>
    </p:spTree>
    <p:extLst>
      <p:ext uri="{BB962C8B-B14F-4D97-AF65-F5344CB8AC3E}">
        <p14:creationId xmlns:p14="http://schemas.microsoft.com/office/powerpoint/2010/main" val="1058626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Joint </a:t>
            </a:r>
            <a:r>
              <a:rPr lang="en-US" dirty="0"/>
              <a:t>Statement of Principles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are committed to:</a:t>
            </a:r>
          </a:p>
          <a:p>
            <a:r>
              <a:rPr lang="en-US" dirty="0" smtClean="0"/>
              <a:t>•eliminating </a:t>
            </a:r>
            <a:r>
              <a:rPr lang="en-US" dirty="0"/>
              <a:t>barriers to participation, extending equitable opportunities across all stakeholders, and ensuring that our practices and policies promote equitable treatment and do not allow, condone, or result in discrimination;</a:t>
            </a:r>
          </a:p>
          <a:p>
            <a:r>
              <a:rPr lang="en-US" dirty="0" smtClean="0"/>
              <a:t>•creating </a:t>
            </a:r>
            <a:r>
              <a:rPr lang="en-US" dirty="0"/>
              <a:t>and maintaining an environment that respects diverse traditions, heritages, and experiences;</a:t>
            </a:r>
          </a:p>
          <a:p>
            <a:r>
              <a:rPr lang="en-US" dirty="0" smtClean="0"/>
              <a:t>•promoting </a:t>
            </a:r>
            <a:r>
              <a:rPr lang="en-US" dirty="0"/>
              <a:t>diversity in all staff, volunteers, and audiences, including full participation in programs, policy formulation, and decision-making;</a:t>
            </a:r>
          </a:p>
          <a:p>
            <a:r>
              <a:rPr lang="en-US" dirty="0" smtClean="0"/>
              <a:t>•raising </a:t>
            </a:r>
            <a:r>
              <a:rPr lang="en-US" dirty="0"/>
              <a:t>awareness about career opportunities in our industries to groups who are currently underrepresented in the workforce;</a:t>
            </a:r>
          </a:p>
          <a:p>
            <a:r>
              <a:rPr lang="en-US" dirty="0" smtClean="0"/>
              <a:t>•supporting </a:t>
            </a:r>
            <a:r>
              <a:rPr lang="en-US" dirty="0"/>
              <a:t>our members in achieving diversity and inclusion within their organizations.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5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Adopting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1.	Association of Canadian University Presses – Association des presses </a:t>
            </a:r>
            <a:r>
              <a:rPr lang="en-US" dirty="0" err="1"/>
              <a:t>universitaires</a:t>
            </a:r>
            <a:r>
              <a:rPr lang="en-US" dirty="0"/>
              <a:t> </a:t>
            </a:r>
            <a:r>
              <a:rPr lang="en-US" dirty="0" err="1"/>
              <a:t>canadiennes</a:t>
            </a:r>
            <a:r>
              <a:rPr lang="en-US" dirty="0"/>
              <a:t> (ACUP-APUC)</a:t>
            </a:r>
          </a:p>
          <a:p>
            <a:r>
              <a:rPr lang="en-US" dirty="0"/>
              <a:t>2.	Association of University Presses</a:t>
            </a:r>
          </a:p>
          <a:p>
            <a:r>
              <a:rPr lang="en-US" dirty="0"/>
              <a:t>3.	Association of Learned and Professional Society Publishers</a:t>
            </a:r>
          </a:p>
          <a:p>
            <a:r>
              <a:rPr lang="en-US" dirty="0"/>
              <a:t>4.	Canadian Association of Learned Journals</a:t>
            </a:r>
          </a:p>
          <a:p>
            <a:r>
              <a:rPr lang="en-US" dirty="0"/>
              <a:t>5.	Canadian Science Publishing</a:t>
            </a:r>
          </a:p>
          <a:p>
            <a:r>
              <a:rPr lang="en-US" dirty="0"/>
              <a:t>6.	China </a:t>
            </a:r>
            <a:r>
              <a:rPr lang="en-US" dirty="0" err="1"/>
              <a:t>Editology</a:t>
            </a:r>
            <a:r>
              <a:rPr lang="en-US" dirty="0"/>
              <a:t> Society of Science Periodicals</a:t>
            </a:r>
          </a:p>
          <a:p>
            <a:r>
              <a:rPr lang="en-US" dirty="0"/>
              <a:t>7.	</a:t>
            </a:r>
            <a:r>
              <a:rPr lang="en-US" dirty="0" err="1"/>
              <a:t>Cinémas</a:t>
            </a:r>
            <a:endParaRPr lang="en-US" dirty="0"/>
          </a:p>
          <a:p>
            <a:r>
              <a:rPr lang="en-US" dirty="0"/>
              <a:t>8.	Council of Science Editors</a:t>
            </a:r>
          </a:p>
          <a:p>
            <a:r>
              <a:rPr lang="en-US" dirty="0"/>
              <a:t>9.	Council on Undergraduate Research</a:t>
            </a:r>
          </a:p>
          <a:p>
            <a:r>
              <a:rPr lang="en-US" dirty="0"/>
              <a:t>10.	</a:t>
            </a:r>
            <a:r>
              <a:rPr lang="en-US" dirty="0" err="1"/>
              <a:t>Crossref</a:t>
            </a:r>
            <a:endParaRPr lang="en-US" dirty="0"/>
          </a:p>
          <a:p>
            <a:r>
              <a:rPr lang="en-US" dirty="0"/>
              <a:t>11.	Directory of Open Access Journals (DOAJ)</a:t>
            </a:r>
          </a:p>
          <a:p>
            <a:r>
              <a:rPr lang="en-US" dirty="0"/>
              <a:t>12.	Duke University Press</a:t>
            </a:r>
          </a:p>
          <a:p>
            <a:r>
              <a:rPr lang="en-US" dirty="0"/>
              <a:t>13.	Editorial Universidad del Rosario</a:t>
            </a:r>
          </a:p>
          <a:p>
            <a:r>
              <a:rPr lang="en-US" dirty="0"/>
              <a:t>14.	Elsevier</a:t>
            </a:r>
          </a:p>
          <a:p>
            <a:r>
              <a:rPr lang="en-US" dirty="0"/>
              <a:t>15.	Emerald Publishing</a:t>
            </a:r>
          </a:p>
          <a:p>
            <a:r>
              <a:rPr lang="en-US" dirty="0"/>
              <a:t>16.	European Association of Science Editors (EASE)</a:t>
            </a:r>
          </a:p>
          <a:p>
            <a:r>
              <a:rPr lang="en-US" dirty="0"/>
              <a:t>17.	Information Power Ltd</a:t>
            </a:r>
          </a:p>
          <a:p>
            <a:r>
              <a:rPr lang="en-US" dirty="0"/>
              <a:t>18.	International Society of Addiction Journal Editors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222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priority areas for ISAJE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Gender equity in publication hierarchy</a:t>
            </a:r>
          </a:p>
          <a:p>
            <a:r>
              <a:rPr lang="en-US" dirty="0" smtClean="0"/>
              <a:t>North/South, East/West representation</a:t>
            </a:r>
          </a:p>
          <a:p>
            <a:r>
              <a:rPr lang="en-US" dirty="0" smtClean="0"/>
              <a:t>Small vs large journals</a:t>
            </a:r>
          </a:p>
          <a:p>
            <a:r>
              <a:rPr lang="en-US" dirty="0" smtClean="0"/>
              <a:t>Clinical, biological and social balance in research and research </a:t>
            </a:r>
            <a:r>
              <a:rPr lang="en-US" dirty="0" smtClean="0"/>
              <a:t>methods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222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an ISAJE initiative: Sex and Gender Issues in Scientific Research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Increasing </a:t>
            </a:r>
            <a:r>
              <a:rPr lang="en-US" sz="2000" dirty="0">
                <a:solidFill>
                  <a:schemeClr val="tx1"/>
                </a:solidFill>
              </a:rPr>
              <a:t>awareness of the gender bias among authors, reviewers, editors, and editorial board </a:t>
            </a:r>
            <a:r>
              <a:rPr lang="en-US" sz="2000" dirty="0" smtClean="0">
                <a:solidFill>
                  <a:schemeClr val="tx1"/>
                </a:solidFill>
              </a:rPr>
              <a:t>members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Evidence of sex/gender disparities in the power structure of the addiction science infrastructure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Adoption of SAGER guidelines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94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t="11759"/>
          <a:stretch/>
        </p:blipFill>
        <p:spPr bwMode="auto">
          <a:xfrm>
            <a:off x="584462" y="838986"/>
            <a:ext cx="10558020" cy="54392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666336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703</TotalTime>
  <Words>590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Trebuchet MS</vt:lpstr>
      <vt:lpstr>Wingdings 3</vt:lpstr>
      <vt:lpstr>Facet</vt:lpstr>
      <vt:lpstr>Office Theme</vt:lpstr>
      <vt:lpstr>PowerPoint Presentation</vt:lpstr>
      <vt:lpstr>Coalition for Diversity and Inclusion in Scholarly Communications </vt:lpstr>
      <vt:lpstr> Justification/rationale</vt:lpstr>
      <vt:lpstr> Identity groups include</vt:lpstr>
      <vt:lpstr> Joint Statement of Principles </vt:lpstr>
      <vt:lpstr>Adopting Organizations</vt:lpstr>
      <vt:lpstr>Possible priority areas for ISAJE</vt:lpstr>
      <vt:lpstr>Example of an ISAJE initiative: Sex and Gender Issues in Scientific Research </vt:lpstr>
      <vt:lpstr>PowerPoint Presentation</vt:lpstr>
      <vt:lpstr>ISAJE Gender Balance Initiative </vt:lpstr>
      <vt:lpstr>SAGER Dissemination Pilot Project International Society of Addiction Journal Editors (ISAJE)</vt:lpstr>
      <vt:lpstr>Endorsement of Implementation Statements by Journal Editors who Received SAGER and a Gender Audit</vt:lpstr>
      <vt:lpstr>Should ISAJE continue to promote gender audits as a means of awareness-raising?  Could this also include ethnic diversity audits?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Nishelli Ahmed</dc:creator>
  <cp:lastModifiedBy>Babor,Thomas F.</cp:lastModifiedBy>
  <cp:revision>40</cp:revision>
  <dcterms:created xsi:type="dcterms:W3CDTF">2015-08-28T09:41:50Z</dcterms:created>
  <dcterms:modified xsi:type="dcterms:W3CDTF">2019-09-06T04:41:16Z</dcterms:modified>
</cp:coreProperties>
</file>