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73" r:id="rId6"/>
    <p:sldId id="266" r:id="rId7"/>
    <p:sldId id="274" r:id="rId8"/>
    <p:sldId id="275" r:id="rId9"/>
    <p:sldId id="279" r:id="rId10"/>
    <p:sldId id="278" r:id="rId11"/>
    <p:sldId id="276" r:id="rId12"/>
    <p:sldId id="280" r:id="rId13"/>
    <p:sldId id="281" r:id="rId14"/>
    <p:sldId id="282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13" autoAdjust="0"/>
  </p:normalViewPr>
  <p:slideViewPr>
    <p:cSldViewPr snapToGrid="0" snapToObjects="1" showGuides="1">
      <p:cViewPr varScale="1">
        <p:scale>
          <a:sx n="83" d="100"/>
          <a:sy n="83" d="100"/>
        </p:scale>
        <p:origin x="61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5A4BF-0E72-F442-BF77-108D46EB1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201" y="1145087"/>
            <a:ext cx="4572000" cy="456782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D22C0B-FC5A-3B4F-B609-73F46AB075A1}"/>
              </a:ext>
            </a:extLst>
          </p:cNvPr>
          <p:cNvSpPr/>
          <p:nvPr userDrawn="1"/>
        </p:nvSpPr>
        <p:spPr>
          <a:xfrm>
            <a:off x="709809" y="578588"/>
            <a:ext cx="10772382" cy="570082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74F3B1-F143-5349-9D0A-9B4F51DDA9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00800" y="1893450"/>
            <a:ext cx="4659681" cy="2125161"/>
          </a:xfrm>
        </p:spPr>
        <p:txBody>
          <a:bodyPr anchor="t">
            <a:noAutofit/>
          </a:bodyPr>
          <a:lstStyle>
            <a:lvl1pPr marL="0" indent="0" algn="ctr">
              <a:buNone/>
              <a:defRPr sz="5400" b="1" i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215FD3-3A02-7642-872B-F4202E5CEFF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00800" y="4233187"/>
            <a:ext cx="4659681" cy="1479724"/>
          </a:xfrm>
        </p:spPr>
        <p:txBody>
          <a:bodyPr anchor="t">
            <a:noAutofit/>
          </a:bodyPr>
          <a:lstStyle>
            <a:lvl1pPr marL="0" indent="0" algn="ctr">
              <a:buNone/>
              <a:defRPr sz="36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D05AF-0FA6-4D8E-A06F-F9B8AFAE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126234"/>
            <a:ext cx="4789714" cy="461666"/>
          </a:xfrm>
          <a:noFill/>
        </p:spPr>
        <p:txBody>
          <a:bodyPr wrap="square" rtlCol="0">
            <a:noAutofit/>
          </a:bodyPr>
          <a:lstStyle>
            <a:lvl1pPr algn="ctr">
              <a:defRPr lang="en-US" sz="2400" cap="all" baseline="0" dirty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1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0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FBB1AF7B-DC27-1042-8881-1037DED57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F9F697-7AC1-D145-8E68-5FFE7CC7E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291" y="299224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FF620CC-8934-0542-B9E0-5C3AC21A38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47609" y="299224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CC25979-12D4-D844-8595-D57998E326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11169" y="299224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6024D3E-E8FA-6E46-8C9A-621FE55D25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74730" y="299224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2EB065E-DF40-FE46-8BF7-59D9749336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8291" y="3611136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05CDD14-86CD-E14A-9D96-C7A6B637203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47609" y="3611136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63D7CCE-562D-5B40-A96D-32F484F3F14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11169" y="3611136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660995A-1B0A-D44B-AFC0-99587FD78A4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74730" y="3611136"/>
            <a:ext cx="173959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6CD556-5EC8-4343-9CA7-8D3BBE2318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1477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8DB013C-0F6D-6F4F-B4D2-5F0E340EF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7217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2AEAAA7-50A1-A044-AB97-A31E0C1622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000999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4A6EC5F-1541-234C-A13F-751F53218EF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02982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18728FA-13E2-E448-88AF-563A67BDC61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1477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C361237-FA55-3540-AC45-42E14C6E933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7217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EB2A863-BFC4-1646-A50B-093C84B6C9E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00999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38016ED-5406-EC43-B1B5-2DAEA5E78A5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2982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3D48C-D45C-45D8-B76C-7DAEA063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46" y="2046335"/>
            <a:ext cx="2460527" cy="24605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defRPr lang="en-US" sz="2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5A4BF-0E72-F442-BF77-108D46EB1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201" y="1145087"/>
            <a:ext cx="4572000" cy="45678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D22C0B-FC5A-3B4F-B609-73F46AB075A1}"/>
              </a:ext>
            </a:extLst>
          </p:cNvPr>
          <p:cNvSpPr/>
          <p:nvPr userDrawn="1"/>
        </p:nvSpPr>
        <p:spPr>
          <a:xfrm>
            <a:off x="709809" y="578588"/>
            <a:ext cx="10772382" cy="5700824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74F3B1-F143-5349-9D0A-9B4F51DDA9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00800" y="1893450"/>
            <a:ext cx="4659681" cy="2125161"/>
          </a:xfrm>
        </p:spPr>
        <p:txBody>
          <a:bodyPr anchor="t">
            <a:noAutofit/>
          </a:bodyPr>
          <a:lstStyle>
            <a:lvl1pPr marL="0" indent="0" algn="ctr">
              <a:buNone/>
              <a:defRPr sz="5400" b="1" i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215FD3-3A02-7642-872B-F4202E5CEFF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00800" y="4233187"/>
            <a:ext cx="4659681" cy="1479724"/>
          </a:xfrm>
        </p:spPr>
        <p:txBody>
          <a:bodyPr anchor="t">
            <a:noAutofit/>
          </a:bodyPr>
          <a:lstStyle>
            <a:lvl1pPr marL="0" indent="0" algn="ctr">
              <a:buNone/>
              <a:defRPr sz="36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359F69-763E-41D4-AFA7-8367BA2E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126234"/>
            <a:ext cx="4789714" cy="461666"/>
          </a:xfrm>
          <a:noFill/>
        </p:spPr>
        <p:txBody>
          <a:bodyPr wrap="square" rtlCol="0">
            <a:noAutofit/>
          </a:bodyPr>
          <a:lstStyle>
            <a:lvl1pPr algn="ctr">
              <a:defRPr lang="en-US" sz="2400" cap="all" baseline="0" dirty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42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0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55BCEB-E4BF-2640-A3BC-0470A5E43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479" y="1145087"/>
            <a:ext cx="4572000" cy="45678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5A4BF-0E72-F442-BF77-108D46EB1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59523" y="1145087"/>
            <a:ext cx="4572000" cy="45678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4D556-380B-784D-B831-A3C12E1F9E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33430" y="4396636"/>
            <a:ext cx="4265080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A8E192-EAD1-E146-BC38-9F55B4A4E5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45715" y="4396636"/>
            <a:ext cx="4265080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6939E9-DE83-483F-A7DA-3D24510A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33528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61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665"/>
            <a:ext cx="12192000" cy="6867330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55BCEB-E4BF-2640-A3BC-0470A5E43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395" y="676405"/>
            <a:ext cx="5431605" cy="27525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4D556-380B-784D-B831-A3C12E1F9E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3524" y="2074867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A8E192-EAD1-E146-BC38-9F55B4A4E5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00799" y="2179529"/>
            <a:ext cx="4860099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93CE829-A08E-7743-80D6-410932D3585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00691" y="676405"/>
            <a:ext cx="5431605" cy="27525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6E30A6B-0895-CE49-8A5D-54D1D0191F3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4395" y="3429000"/>
            <a:ext cx="5431605" cy="279775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A4861330-4ABF-BF41-855B-6FF38C85AA1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00691" y="3429000"/>
            <a:ext cx="5431605" cy="279775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AB78FE-FF4A-E541-8D61-A808035317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34525" y="2074867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07B0C0-B4DD-9E47-9E81-0F972A267C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3524" y="4885151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8F0286B-475E-E143-B76A-C15CE2FC56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34525" y="4885151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ABECD0-54EB-4577-B344-C732AF34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33528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4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384">
          <p15:clr>
            <a:srgbClr val="FBAE40"/>
          </p15:clr>
        </p15:guide>
        <p15:guide id="3" pos="4032">
          <p15:clr>
            <a:srgbClr val="FBAE40"/>
          </p15:clr>
        </p15:guide>
        <p15:guide id="4" pos="384">
          <p15:clr>
            <a:srgbClr val="FBAE40"/>
          </p15:clr>
        </p15:guide>
        <p15:guide id="6" pos="600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DD9DAC9-3632-5748-8EC4-0865794E0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F9F697-7AC1-D145-8E68-5FFE7CC7E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6601" y="299224"/>
            <a:ext cx="2667000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DBA499B-32B9-A541-A407-A03F84B90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91159" y="3587750"/>
            <a:ext cx="265244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65E4EE5-CDFE-F343-A74F-948BF89B7F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4750" y="299224"/>
            <a:ext cx="2667000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A9D31492-FA30-B843-B23C-83FA880EA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20974" y="299224"/>
            <a:ext cx="2667000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59FAF2D-019D-3042-A949-ED165C6A8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750" y="3588834"/>
            <a:ext cx="2667000" cy="198569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33385C3-F88D-6843-82E1-77342E4D03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20974" y="3588834"/>
            <a:ext cx="2667000" cy="198569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AE39184-2938-6044-B0C8-415D242588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87906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840F1B8-F059-AB47-AA56-D3CB7DBF89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0548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AA2A42-98B0-8943-B299-0A0F306D9E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33190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3295F92-0AC1-2241-9379-82764BC7B2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7906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BC2188F-374F-7640-8FE2-59D3FD67D10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60548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CC484A-A3FE-1C4F-BFE0-E9122DA9D3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33190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C3D417E-C5B0-4373-9511-1D9BB386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8" y="2046335"/>
            <a:ext cx="2460527" cy="24605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defRPr lang="en-US" sz="2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30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FBB1AF7B-DC27-1042-8881-1037DED57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F9F697-7AC1-D145-8E68-5FFE7CC7E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291" y="299224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FF620CC-8934-0542-B9E0-5C3AC21A38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47609" y="299224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CC25979-12D4-D844-8595-D57998E326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11169" y="299224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6024D3E-E8FA-6E46-8C9A-621FE55D25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74730" y="299224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2EB065E-DF40-FE46-8BF7-59D9749336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8291" y="3611136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05CDD14-86CD-E14A-9D96-C7A6B637203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47609" y="3611136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63D7CCE-562D-5B40-A96D-32F484F3F14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11169" y="3611136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660995A-1B0A-D44B-AFC0-99587FD78A4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74730" y="3611136"/>
            <a:ext cx="1739591" cy="19867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6CD556-5EC8-4343-9CA7-8D3BBE2318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1477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8DB013C-0F6D-6F4F-B4D2-5F0E340EF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7217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2AEAAA7-50A1-A044-AB97-A31E0C1622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000999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4A6EC5F-1541-234C-A13F-751F53218EF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02982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18728FA-13E2-E448-88AF-563A67BDC61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1477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C361237-FA55-3540-AC45-42E14C6E933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7217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EB2A863-BFC4-1646-A50B-093C84B6C9E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00999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38016ED-5406-EC43-B1B5-2DAEA5E78A5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2982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C681F2-491B-4C19-BDBA-4A4483B2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46" y="2046335"/>
            <a:ext cx="2460527" cy="24605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defRPr lang="en-US" sz="2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6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55BCEB-E4BF-2640-A3BC-0470A5E43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479" y="1145087"/>
            <a:ext cx="4572000" cy="456782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5A4BF-0E72-F442-BF77-108D46EB1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59523" y="1145087"/>
            <a:ext cx="4572000" cy="456782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4D556-380B-784D-B831-A3C12E1F9E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33430" y="4396636"/>
            <a:ext cx="4265080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A8E192-EAD1-E146-BC38-9F55B4A4E5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45715" y="4396636"/>
            <a:ext cx="4265080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47A6D1-4561-485C-963D-33772D1D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33528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40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991"/>
            <a:ext cx="12192000" cy="6867330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55BCEB-E4BF-2640-A3BC-0470A5E43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395" y="676405"/>
            <a:ext cx="5431605" cy="275259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4D556-380B-784D-B831-A3C12E1F9E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3524" y="2074867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A8E192-EAD1-E146-BC38-9F55B4A4E5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00799" y="2179529"/>
            <a:ext cx="4860099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93CE829-A08E-7743-80D6-410932D3585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00691" y="676405"/>
            <a:ext cx="5431605" cy="275259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6E30A6B-0895-CE49-8A5D-54D1D0191F3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4395" y="3429000"/>
            <a:ext cx="5431605" cy="279775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A4861330-4ABF-BF41-855B-6FF38C85AA1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00691" y="3429000"/>
            <a:ext cx="5431605" cy="279775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AB78FE-FF4A-E541-8D61-A808035317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34525" y="2074867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07B0C0-B4DD-9E47-9E81-0F972A267C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3524" y="4885151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8F0286B-475E-E143-B76A-C15CE2FC56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34525" y="4885151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619C0C-3339-4AF9-8340-ED74FF3B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33528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31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orient="horz" pos="384" userDrawn="1">
          <p15:clr>
            <a:srgbClr val="FBAE40"/>
          </p15:clr>
        </p15:guide>
        <p15:guide id="3" pos="4032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6" pos="600" userDrawn="1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DD9DAC9-3632-5748-8EC4-0865794E0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F9F697-7AC1-D145-8E68-5FFE7CC7E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6601" y="299224"/>
            <a:ext cx="2667000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DBA499B-32B9-A541-A407-A03F84B90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91159" y="3587750"/>
            <a:ext cx="265244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65E4EE5-CDFE-F343-A74F-948BF89B7F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4750" y="299224"/>
            <a:ext cx="2667000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A9D31492-FA30-B843-B23C-83FA880EA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20974" y="299224"/>
            <a:ext cx="2667000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59FAF2D-019D-3042-A949-ED165C6A8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750" y="3588834"/>
            <a:ext cx="2667000" cy="198569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33385C3-F88D-6843-82E1-77342E4D03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20974" y="3588834"/>
            <a:ext cx="2667000" cy="198569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AE39184-2938-6044-B0C8-415D242588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87906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840F1B8-F059-AB47-AA56-D3CB7DBF89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0548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AA2A42-98B0-8943-B299-0A0F306D9E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33190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3295F92-0AC1-2241-9379-82764BC7B2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7906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BC2188F-374F-7640-8FE2-59D3FD67D10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60548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CC484A-A3FE-1C4F-BFE0-E9122DA9D3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33190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8543C2E-15EE-4E7E-AE2E-C515AD7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8" y="2046335"/>
            <a:ext cx="2460527" cy="24605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defRPr lang="en-US" sz="2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22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FBB1AF7B-DC27-1042-8881-1037DED57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F9F697-7AC1-D145-8E68-5FFE7CC7E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291" y="299224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FF620CC-8934-0542-B9E0-5C3AC21A38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47609" y="299224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CC25979-12D4-D844-8595-D57998E326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11169" y="299224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6024D3E-E8FA-6E46-8C9A-621FE55D25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74730" y="299224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2EB065E-DF40-FE46-8BF7-59D9749336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8291" y="3611136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05CDD14-86CD-E14A-9D96-C7A6B637203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47609" y="3611136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63D7CCE-562D-5B40-A96D-32F484F3F14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11169" y="3611136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660995A-1B0A-D44B-AFC0-99587FD78A4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74730" y="3611136"/>
            <a:ext cx="1739591" cy="19867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E6CD556-5EC8-4343-9CA7-8D3BBE2318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1477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8DB013C-0F6D-6F4F-B4D2-5F0E340EF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7217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2AEAAA7-50A1-A044-AB97-A31E0C1622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000999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4A6EC5F-1541-234C-A13F-751F53218EF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029824" y="2399177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18728FA-13E2-E448-88AF-563A67BDC61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1477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C361237-FA55-3540-AC45-42E14C6E933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7217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EB2A863-BFC4-1646-A50B-093C84B6C9E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00999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38016ED-5406-EC43-B1B5-2DAEA5E78A5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29824" y="5685302"/>
            <a:ext cx="1933783" cy="877423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934290D-6C7C-4BB1-A58F-F5327F78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46" y="2046335"/>
            <a:ext cx="2460527" cy="24605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defRPr lang="en-US" sz="2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6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5A4BF-0E72-F442-BF77-108D46EB1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201" y="1145087"/>
            <a:ext cx="4572000" cy="456782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D22C0B-FC5A-3B4F-B609-73F46AB075A1}"/>
              </a:ext>
            </a:extLst>
          </p:cNvPr>
          <p:cNvSpPr/>
          <p:nvPr userDrawn="1"/>
        </p:nvSpPr>
        <p:spPr>
          <a:xfrm>
            <a:off x="709809" y="578588"/>
            <a:ext cx="10772382" cy="5700824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74F3B1-F143-5349-9D0A-9B4F51DDA9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00800" y="1893450"/>
            <a:ext cx="4659681" cy="2125161"/>
          </a:xfrm>
        </p:spPr>
        <p:txBody>
          <a:bodyPr anchor="t">
            <a:noAutofit/>
          </a:bodyPr>
          <a:lstStyle>
            <a:lvl1pPr marL="0" indent="0" algn="ctr">
              <a:buNone/>
              <a:defRPr sz="5400" b="1" i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215FD3-3A02-7642-872B-F4202E5CEFF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00800" y="4233187"/>
            <a:ext cx="4659681" cy="1479724"/>
          </a:xfrm>
        </p:spPr>
        <p:txBody>
          <a:bodyPr anchor="t">
            <a:noAutofit/>
          </a:bodyPr>
          <a:lstStyle>
            <a:lvl1pPr marL="0" indent="0" algn="ctr">
              <a:buNone/>
              <a:defRPr sz="36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CBBF73E-E67C-45F0-8034-1760A24A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126234"/>
            <a:ext cx="4789714" cy="461666"/>
          </a:xfrm>
          <a:noFill/>
        </p:spPr>
        <p:txBody>
          <a:bodyPr wrap="square" rtlCol="0">
            <a:noAutofit/>
          </a:bodyPr>
          <a:lstStyle>
            <a:lvl1pPr algn="ctr">
              <a:defRPr lang="en-US" sz="2400" cap="all" baseline="0" dirty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9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55BCEB-E4BF-2640-A3BC-0470A5E43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479" y="1145087"/>
            <a:ext cx="4572000" cy="456782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5A4BF-0E72-F442-BF77-108D46EB1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59523" y="1145087"/>
            <a:ext cx="4572000" cy="456782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4D556-380B-784D-B831-A3C12E1F9E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33430" y="4396636"/>
            <a:ext cx="4265080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A8E192-EAD1-E146-BC38-9F55B4A4E5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45715" y="4396636"/>
            <a:ext cx="4265080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A7A87-4927-47CD-A42F-0ADF49B2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33528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10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6C3A25-E008-C049-A9C1-6D32D8E4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55BCEB-E4BF-2640-A3BC-0470A5E43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395" y="676405"/>
            <a:ext cx="5431605" cy="275259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4D556-380B-784D-B831-A3C12E1F9E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3524" y="2074867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A8E192-EAD1-E146-BC38-9F55B4A4E5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00799" y="2179529"/>
            <a:ext cx="4860099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93CE829-A08E-7743-80D6-410932D3585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00691" y="676405"/>
            <a:ext cx="5431605" cy="275259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6E30A6B-0895-CE49-8A5D-54D1D0191F3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4395" y="3429000"/>
            <a:ext cx="5431605" cy="279775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A4861330-4ABF-BF41-855B-6FF38C85AA1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00691" y="3429000"/>
            <a:ext cx="5431605" cy="279775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AB78FE-FF4A-E541-8D61-A808035317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34525" y="2074867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07B0C0-B4DD-9E47-9E81-0F972A267C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3524" y="4885151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8F0286B-475E-E143-B76A-C15CE2FC56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34525" y="4885151"/>
            <a:ext cx="4885135" cy="108454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606622-EA59-40B3-9594-2353777E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33528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6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orient="horz" pos="384">
          <p15:clr>
            <a:srgbClr val="FBAE40"/>
          </p15:clr>
        </p15:guide>
        <p15:guide id="3" pos="4032">
          <p15:clr>
            <a:srgbClr val="FBAE40"/>
          </p15:clr>
        </p15:guide>
        <p15:guide id="4" pos="384">
          <p15:clr>
            <a:srgbClr val="FBAE40"/>
          </p15:clr>
        </p15:guide>
        <p15:guide id="6" pos="600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DD9DAC9-3632-5748-8EC4-0865794E0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F9F697-7AC1-D145-8E68-5FFE7CC7E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6601" y="299224"/>
            <a:ext cx="2667000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DBA499B-32B9-A541-A407-A03F84B90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91159" y="3587750"/>
            <a:ext cx="2652441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65E4EE5-CDFE-F343-A74F-948BF89B7F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4750" y="299224"/>
            <a:ext cx="2667000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A9D31492-FA30-B843-B23C-83FA880EA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20974" y="299224"/>
            <a:ext cx="2667000" cy="198677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59FAF2D-019D-3042-A949-ED165C6A8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750" y="3588834"/>
            <a:ext cx="2667000" cy="198569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33385C3-F88D-6843-82E1-77342E4D03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20974" y="3588834"/>
            <a:ext cx="2667000" cy="198569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AE39184-2938-6044-B0C8-415D242588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87906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840F1B8-F059-AB47-AA56-D3CB7DBF89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0548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AA2A42-98B0-8943-B299-0A0F306D9E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33190" y="2399177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3295F92-0AC1-2241-9379-82764BC7B2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7906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BC2188F-374F-7640-8FE2-59D3FD67D10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60548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CC484A-A3FE-1C4F-BFE0-E9122DA9D3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33190" y="5666290"/>
            <a:ext cx="2660652" cy="87742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Franklin Gothic Demi" panose="020B0603020102020204" pitchFamily="34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C63F4AC-F202-416C-8CB2-5588717D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8" y="2046335"/>
            <a:ext cx="2460527" cy="24605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defRPr lang="en-US" sz="2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20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376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3BAD2-9484-2B4B-99A9-8326F573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D9B68-3BAF-C64E-96AE-B43C53F3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209838"/>
            <a:ext cx="115823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29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7" r:id="rId3"/>
    <p:sldLayoutId id="2147483650" r:id="rId4"/>
    <p:sldLayoutId id="2147483651" r:id="rId5"/>
    <p:sldLayoutId id="2147483659" r:id="rId6"/>
    <p:sldLayoutId id="2147483660" r:id="rId7"/>
    <p:sldLayoutId id="2147483663" r:id="rId8"/>
    <p:sldLayoutId id="2147483664" r:id="rId9"/>
    <p:sldLayoutId id="2147483665" r:id="rId10"/>
    <p:sldLayoutId id="2147483658" r:id="rId11"/>
    <p:sldLayoutId id="2147483661" r:id="rId12"/>
    <p:sldLayoutId id="2147483662" r:id="rId13"/>
    <p:sldLayoutId id="2147483655" r:id="rId14"/>
    <p:sldLayoutId id="214748365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Franklin Gothic Demi" panose="020B060302010202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8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orient="horz" pos="4128" userDrawn="1">
          <p15:clr>
            <a:srgbClr val="F26B43"/>
          </p15:clr>
        </p15:guide>
        <p15:guide id="7" pos="3940" userDrawn="1">
          <p15:clr>
            <a:srgbClr val="F26B43"/>
          </p15:clr>
        </p15:guide>
        <p15:guide id="8" pos="3744" userDrawn="1">
          <p15:clr>
            <a:srgbClr val="F26B43"/>
          </p15:clr>
        </p15:guide>
        <p15:guide id="9" pos="1872" userDrawn="1">
          <p15:clr>
            <a:srgbClr val="F26B43"/>
          </p15:clr>
        </p15:guide>
        <p15:guide id="10" pos="2064" userDrawn="1">
          <p15:clr>
            <a:srgbClr val="F26B43"/>
          </p15:clr>
        </p15:guide>
        <p15:guide id="11" pos="5616" userDrawn="1">
          <p15:clr>
            <a:srgbClr val="F26B43"/>
          </p15:clr>
        </p15:guide>
        <p15:guide id="12" pos="5808" userDrawn="1">
          <p15:clr>
            <a:srgbClr val="F26B43"/>
          </p15:clr>
        </p15:guide>
        <p15:guide id="13" orient="horz" pos="2260" userDrawn="1">
          <p15:clr>
            <a:srgbClr val="F26B43"/>
          </p15:clr>
        </p15:guide>
        <p15:guide id="14" orient="horz" pos="20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inate_me_baby/16414288147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x.stackexchange.com/questions/50990/open-signs-on-commercial-buildings-why-are-most-of-them-re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nservation_scientist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ews.uct.ac.za/article/-2019-08-30-young-scientists-pull-out-all-the-stops-at-science-expo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scibraai.co.za/confessions-of-communicating-scientist/" TargetMode="External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7" y="-12932"/>
            <a:ext cx="12172876" cy="1229133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One journal’s experience with open science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403272"/>
            <a:ext cx="10993546" cy="46823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Katie Witkiewitz, Psychology of Addictive Behaviors</a:t>
            </a: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31" y="2966453"/>
            <a:ext cx="11260667" cy="3310466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D18105F-04EE-4070-8707-695280A1C6B1}"/>
              </a:ext>
            </a:extLst>
          </p:cNvPr>
          <p:cNvSpPr txBox="1">
            <a:spLocks/>
          </p:cNvSpPr>
          <p:nvPr/>
        </p:nvSpPr>
        <p:spPr>
          <a:xfrm>
            <a:off x="1288584" y="1927543"/>
            <a:ext cx="2778106" cy="9400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B0F0"/>
              </a:buClr>
            </a:pPr>
            <a:r>
              <a:rPr kumimoji="0" lang="en-US" sz="2400" u="none" strike="noStrike" kern="1200" cap="none" spc="2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cs typeface="Gill Sans Light" panose="020B0302020104020203" pitchFamily="34" charset="-79"/>
              </a:rPr>
              <a:t>@katiewitkiewitz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B0F0"/>
              </a:buClr>
            </a:pPr>
            <a:r>
              <a:rPr lang="en-US" sz="2400" spc="200" dirty="0">
                <a:solidFill>
                  <a:schemeClr val="bg1">
                    <a:lumMod val="50000"/>
                  </a:schemeClr>
                </a:solidFill>
                <a:latin typeface="+mj-lt"/>
                <a:cs typeface="Gill Sans Light" panose="020B0302020104020203" pitchFamily="34" charset="-79"/>
              </a:rPr>
              <a:t>katiew@unm.edu</a:t>
            </a:r>
            <a:endParaRPr kumimoji="0" lang="en-US" sz="2400" u="none" strike="noStrike" kern="1200" cap="none" spc="2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cs typeface="Gill Sans Light" panose="020B0302020104020203" pitchFamily="34" charset="-79"/>
            </a:endParaRPr>
          </a:p>
        </p:txBody>
      </p:sp>
      <p:pic>
        <p:nvPicPr>
          <p:cNvPr id="10" name="Picture 2" descr="Image result for twitter logo transparent">
            <a:extLst>
              <a:ext uri="{FF2B5EF4-FFF2-40B4-BE49-F238E27FC236}">
                <a16:creationId xmlns:a16="http://schemas.microsoft.com/office/drawing/2014/main" id="{DB281EF4-0880-43DD-A225-9D67DB85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9" y="1970338"/>
            <a:ext cx="499497" cy="4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CC1EE9-9EBB-4FAA-97BA-D2B8D8AD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41" y="1637388"/>
            <a:ext cx="1977057" cy="1417296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549AEF76-62EC-4C0F-B060-94FE8953416F}"/>
              </a:ext>
            </a:extLst>
          </p:cNvPr>
          <p:cNvSpPr txBox="1">
            <a:spLocks/>
          </p:cNvSpPr>
          <p:nvPr/>
        </p:nvSpPr>
        <p:spPr>
          <a:xfrm>
            <a:off x="447631" y="5353665"/>
            <a:ext cx="5805685" cy="150433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ranklin Gothic Demi" panose="020B0603020102020204" pitchFamily="34" charset="-128"/>
                <a:cs typeface="+mj-cs"/>
              </a:defRPr>
            </a:lvl1pPr>
          </a:lstStyle>
          <a:p>
            <a:r>
              <a:rPr lang="en-US" sz="2000" dirty="0"/>
              <a:t>ISAJE 2022, Helsinki, Finland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6EFE82-ADAA-EBC5-3E8C-155C996C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9" y="980415"/>
            <a:ext cx="6633595" cy="4897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4ADB8C-85E4-721E-BF4A-CEB5D0DE5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098" y="3222859"/>
            <a:ext cx="4856857" cy="28059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539A04-C445-0765-9EE1-76CD64A22EFB}"/>
              </a:ext>
            </a:extLst>
          </p:cNvPr>
          <p:cNvSpPr txBox="1"/>
          <p:nvPr/>
        </p:nvSpPr>
        <p:spPr>
          <a:xfrm>
            <a:off x="0" y="6488668"/>
            <a:ext cx="54544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https://rr.peercommunityin.org/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C0E931-146F-5432-B08E-B583A017C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098" y="787920"/>
            <a:ext cx="4856857" cy="2283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EDD703-25EA-8C9F-DEE8-AC0589266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401" y="305541"/>
            <a:ext cx="8750554" cy="58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A539A04-C445-0765-9EE1-76CD64A22EFB}"/>
              </a:ext>
            </a:extLst>
          </p:cNvPr>
          <p:cNvSpPr txBox="1"/>
          <p:nvPr/>
        </p:nvSpPr>
        <p:spPr>
          <a:xfrm>
            <a:off x="0" y="6488668"/>
            <a:ext cx="54544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https://topfactor.org/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F5CCF-B34E-094E-5DAA-E331FD1D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79" y="346276"/>
            <a:ext cx="7187538" cy="6327058"/>
          </a:xfrm>
          <a:prstGeom prst="rect">
            <a:avLst/>
          </a:prstGeom>
        </p:spPr>
      </p:pic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4890AE5-ACC9-9C53-9829-E22B46218829}"/>
              </a:ext>
            </a:extLst>
          </p:cNvPr>
          <p:cNvSpPr txBox="1">
            <a:spLocks/>
          </p:cNvSpPr>
          <p:nvPr/>
        </p:nvSpPr>
        <p:spPr>
          <a:xfrm>
            <a:off x="697925" y="3429000"/>
            <a:ext cx="3645925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Multiple pathways to become more “open” based on journal and publisher needs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144911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8A4FC11-317B-4E90-AF2D-CEC2151278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82691" y="1893450"/>
            <a:ext cx="4659681" cy="2125161"/>
          </a:xfrm>
        </p:spPr>
        <p:txBody>
          <a:bodyPr/>
          <a:lstStyle/>
          <a:p>
            <a:r>
              <a:rPr lang="en-US" dirty="0"/>
              <a:t>osf.io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81C15-EB69-4AC4-B323-27DB822359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49623" y="2968199"/>
            <a:ext cx="4659681" cy="1927074"/>
          </a:xfrm>
        </p:spPr>
        <p:txBody>
          <a:bodyPr/>
          <a:lstStyle/>
          <a:p>
            <a:r>
              <a:rPr lang="en-US" dirty="0"/>
              <a:t>Open resources</a:t>
            </a:r>
          </a:p>
          <a:p>
            <a:r>
              <a:rPr lang="en-US" dirty="0"/>
              <a:t>Tools/tutorials</a:t>
            </a:r>
          </a:p>
          <a:p>
            <a:r>
              <a:rPr lang="en-US" dirty="0"/>
              <a:t>Templates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C793FBE-8132-4DA9-8BAC-5833AFF17F4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" b="35"/>
          <a:stretch>
            <a:fillRect/>
          </a:stretch>
        </p:blipFill>
        <p:spPr>
          <a:xfrm>
            <a:off x="2297057" y="3059663"/>
            <a:ext cx="2718618" cy="271613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11B9DA-9D4B-428B-EFEF-12006A3CD572}"/>
              </a:ext>
            </a:extLst>
          </p:cNvPr>
          <p:cNvSpPr/>
          <p:nvPr/>
        </p:nvSpPr>
        <p:spPr>
          <a:xfrm>
            <a:off x="396973" y="570011"/>
            <a:ext cx="651878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>
                  <a:solidFill>
                    <a:schemeClr val="accent2"/>
                  </a:solidFill>
                </a:ln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80831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F0F5E02-7C17-4BDE-A429-0FF4476BD97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0" r="960"/>
          <a:stretch>
            <a:fillRect/>
          </a:stretch>
        </p:blipFill>
        <p:spPr>
          <a:xfrm>
            <a:off x="803564" y="1099218"/>
            <a:ext cx="6400800" cy="461419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70DF67-0EB5-47A5-9715-D302EC0477C7}"/>
              </a:ext>
            </a:extLst>
          </p:cNvPr>
          <p:cNvSpPr txBox="1"/>
          <p:nvPr/>
        </p:nvSpPr>
        <p:spPr>
          <a:xfrm>
            <a:off x="1219200" y="5714407"/>
            <a:ext cx="6400800" cy="22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ux.stackexchange.com/questions/50990/open-signs-on-commercial-buildings-why-are-most-of-them-re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8A4FC11-317B-4E90-AF2D-CEC2151278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82691" y="1893450"/>
            <a:ext cx="4659681" cy="2125161"/>
          </a:xfrm>
        </p:spPr>
        <p:txBody>
          <a:bodyPr/>
          <a:lstStyle/>
          <a:p>
            <a:r>
              <a:rPr lang="en-US" dirty="0"/>
              <a:t>osf.io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81C15-EB69-4AC4-B323-27DB822359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49623" y="2968199"/>
            <a:ext cx="4659681" cy="1927074"/>
          </a:xfrm>
        </p:spPr>
        <p:txBody>
          <a:bodyPr/>
          <a:lstStyle/>
          <a:p>
            <a:r>
              <a:rPr lang="en-US" dirty="0"/>
              <a:t>Open resources</a:t>
            </a:r>
          </a:p>
          <a:p>
            <a:r>
              <a:rPr lang="en-US" dirty="0"/>
              <a:t>Tools/tutorials</a:t>
            </a:r>
          </a:p>
          <a:p>
            <a:r>
              <a:rPr lang="en-US" dirty="0"/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428832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B0535-486C-564A-8254-333E115D17F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Seyhan Can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cs typeface="Kokila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57A13-E001-AD41-A576-34E2BBBA65D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45910" y="4943521"/>
            <a:ext cx="3746089" cy="1084545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McKiernan et al 2016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https://elifesciences.org/articles/16800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cs typeface="Kokila" panose="020B0604020202020204" pitchFamily="34" charset="0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D725C3-F649-4794-AC60-3F367B3A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 title</a:t>
            </a:r>
          </a:p>
        </p:txBody>
      </p:sp>
      <p:pic>
        <p:nvPicPr>
          <p:cNvPr id="14" name="Picture Placeholder 12">
            <a:extLst>
              <a:ext uri="{FF2B5EF4-FFF2-40B4-BE49-F238E27FC236}">
                <a16:creationId xmlns:a16="http://schemas.microsoft.com/office/drawing/2014/main" id="{6E95DE76-7E3F-4A75-BF98-CB17C8149C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574" r="4574"/>
          <a:stretch>
            <a:fillRect/>
          </a:stretch>
        </p:blipFill>
        <p:spPr>
          <a:xfrm>
            <a:off x="981205" y="1646033"/>
            <a:ext cx="4572000" cy="4568825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5707122-B941-8049-9B5C-4057B0812F95}"/>
              </a:ext>
            </a:extLst>
          </p:cNvPr>
          <p:cNvSpPr/>
          <p:nvPr/>
        </p:nvSpPr>
        <p:spPr>
          <a:xfrm>
            <a:off x="304800" y="310334"/>
            <a:ext cx="2460527" cy="24605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  <a:cs typeface="Kokila" panose="020B0604020202020204" pitchFamily="34" charset="0"/>
              </a:rPr>
              <a:t>Get “badges” for sharing your science</a:t>
            </a:r>
          </a:p>
        </p:txBody>
      </p:sp>
      <p:pic>
        <p:nvPicPr>
          <p:cNvPr id="2050" name="Picture 2" descr="Point of View: How open science helps researchers succeed | eLife">
            <a:extLst>
              <a:ext uri="{FF2B5EF4-FFF2-40B4-BE49-F238E27FC236}">
                <a16:creationId xmlns:a16="http://schemas.microsoft.com/office/drawing/2014/main" id="{8D161826-F6A2-4183-8411-D06913D5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85" y="640081"/>
            <a:ext cx="5942415" cy="40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CB725A4-4F21-3146-9CB1-C75A06F5E9CD}"/>
              </a:ext>
            </a:extLst>
          </p:cNvPr>
          <p:cNvSpPr/>
          <p:nvPr/>
        </p:nvSpPr>
        <p:spPr>
          <a:xfrm>
            <a:off x="5810865" y="3020654"/>
            <a:ext cx="2460527" cy="24605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  <a:cs typeface="Kokila" panose="020B0604020202020204" pitchFamily="34" charset="0"/>
              </a:rPr>
              <a:t>Higher citation rates for open access vs non-open access</a:t>
            </a:r>
          </a:p>
        </p:txBody>
      </p:sp>
    </p:spTree>
    <p:extLst>
      <p:ext uri="{BB962C8B-B14F-4D97-AF65-F5344CB8AC3E}">
        <p14:creationId xmlns:p14="http://schemas.microsoft.com/office/powerpoint/2010/main" val="11214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80735-9650-A34B-AC89-A23E6337A1D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algn="r"/>
            <a:r>
              <a:rPr lang="en-US" dirty="0"/>
              <a:t>LEAD A PROTEST</a:t>
            </a:r>
            <a:endParaRPr lang="en-US" dirty="0">
              <a:cs typeface="Kokila" panose="020B0604020202020204" pitchFamily="34" charset="0"/>
            </a:endParaRPr>
          </a:p>
          <a:p>
            <a:pPr algn="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Kokila" panose="020B0604020202020204" pitchFamily="34" charset="0"/>
              </a:rPr>
              <a:t>Ravi Costa</a:t>
            </a:r>
          </a:p>
        </p:txBody>
      </p:sp>
      <p:pic>
        <p:nvPicPr>
          <p:cNvPr id="20" name="Picture Placeholder 19" descr="A person wearing a suit ">
            <a:extLst>
              <a:ext uri="{FF2B5EF4-FFF2-40B4-BE49-F238E27FC236}">
                <a16:creationId xmlns:a16="http://schemas.microsoft.com/office/drawing/2014/main" id="{11BC8A20-E897-3745-B5C0-F7912EE1212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/>
          <a:srcRect t="11297" b="11297"/>
          <a:stretch>
            <a:fillRect/>
          </a:stretch>
        </p:blipFill>
        <p:spPr/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D50B6-CEBB-420A-A65B-BCA84185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E5610-274A-4BBA-9693-8CF7D0B0C7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C829C3A-6395-4A71-997C-E3A5369E62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985" b="11985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25F13F5-D6A7-4CC4-A94E-19E6E5EE0B0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975" b="11975"/>
          <a:stretch>
            <a:fillRect/>
          </a:stretch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85662B5-4B27-43B6-ACCE-085C3AD5B0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2FE489C-911B-46A1-8870-E863F4BF2985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5754" b="15754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739855-B5A5-4D7D-86F9-EBEA94143DF1}"/>
              </a:ext>
            </a:extLst>
          </p:cNvPr>
          <p:cNvSpPr txBox="1"/>
          <p:nvPr/>
        </p:nvSpPr>
        <p:spPr>
          <a:xfrm>
            <a:off x="6100691" y="6226758"/>
            <a:ext cx="5431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en.wikipedia.org/wiki/Conservation_scientis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D2F868-2C73-C941-A284-83853EE23DDD}"/>
              </a:ext>
            </a:extLst>
          </p:cNvPr>
          <p:cNvSpPr/>
          <p:nvPr/>
        </p:nvSpPr>
        <p:spPr>
          <a:xfrm>
            <a:off x="4870905" y="2224613"/>
            <a:ext cx="2460527" cy="24605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  <a:cs typeface="Kokila" panose="020B0604020202020204" pitchFamily="34" charset="0"/>
              </a:rPr>
              <a:t>Accelerate discovery and support future scientists</a:t>
            </a:r>
          </a:p>
        </p:txBody>
      </p:sp>
    </p:spTree>
    <p:extLst>
      <p:ext uri="{BB962C8B-B14F-4D97-AF65-F5344CB8AC3E}">
        <p14:creationId xmlns:p14="http://schemas.microsoft.com/office/powerpoint/2010/main" val="177455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C319C-1B94-8D49-9A7B-71EB5F1133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16C82B-B907-4313-B841-F6A8B1AF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C78C02-5672-4C8D-A9B9-7D86FC82829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C78C22-1CF9-4273-B3C8-0CFAD8B9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38" y="1537870"/>
            <a:ext cx="10531020" cy="46122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3B587C1-8577-48BA-901D-1BB78B88A9FE}"/>
              </a:ext>
            </a:extLst>
          </p:cNvPr>
          <p:cNvSpPr txBox="1"/>
          <p:nvPr/>
        </p:nvSpPr>
        <p:spPr>
          <a:xfrm>
            <a:off x="4366754" y="1537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https://www.topfactor.org/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10FEA2-1E41-CA40-B0C0-2F90A978ADAC}"/>
              </a:ext>
            </a:extLst>
          </p:cNvPr>
          <p:cNvSpPr/>
          <p:nvPr/>
        </p:nvSpPr>
        <p:spPr>
          <a:xfrm>
            <a:off x="0" y="304801"/>
            <a:ext cx="2460527" cy="24605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603020102020204" pitchFamily="34" charset="-128"/>
                <a:ea typeface="Franklin Gothic Demi" panose="020B0603020102020204" pitchFamily="34" charset="-128"/>
              </a:rPr>
              <a:t>Journals are getting on board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" panose="020B0603020102020204" pitchFamily="34" charset="-128"/>
              <a:ea typeface="Franklin Gothic Demi" panose="020B0603020102020204" pitchFamily="34" charset="-128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0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0242DC0-EB2C-4D84-A395-9F1ED04E50B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93A827-567A-49AB-B810-61E4AA97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Psychology of Addictive Behaviors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E1B08F-97A3-4531-8119-77E0549A234F}"/>
              </a:ext>
            </a:extLst>
          </p:cNvPr>
          <p:cNvSpPr txBox="1"/>
          <p:nvPr/>
        </p:nvSpPr>
        <p:spPr>
          <a:xfrm>
            <a:off x="0" y="6211669"/>
            <a:ext cx="54544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https://www.editorialmanager.com/adb/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King, PhD, Associate Editor for Open Science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6A33ECC-90CD-4DCF-8F22-EFE5D256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14" y="1122130"/>
            <a:ext cx="8870234" cy="3974640"/>
          </a:xfrm>
          <a:prstGeom prst="rect">
            <a:avLst/>
          </a:prstGeom>
        </p:spPr>
      </p:pic>
      <p:pic>
        <p:nvPicPr>
          <p:cNvPr id="5" name="Picture 2" descr="Psychology of Addictive Behaviors">
            <a:extLst>
              <a:ext uri="{FF2B5EF4-FFF2-40B4-BE49-F238E27FC236}">
                <a16:creationId xmlns:a16="http://schemas.microsoft.com/office/drawing/2014/main" id="{583DA679-A597-28C1-F2A3-A6437ED6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60" y="418731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3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0242DC0-EB2C-4D84-A395-9F1ED04E50B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93A827-567A-49AB-B810-61E4AA97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Psychology of Addictive Behaviors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E1B08F-97A3-4531-8119-77E0549A234F}"/>
              </a:ext>
            </a:extLst>
          </p:cNvPr>
          <p:cNvSpPr txBox="1"/>
          <p:nvPr/>
        </p:nvSpPr>
        <p:spPr>
          <a:xfrm>
            <a:off x="0" y="6211669"/>
            <a:ext cx="54544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https://www.editorialmanager.com/adb/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King, PhD, Associate Editor for Open Science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6B3403D-7486-454E-982B-C5BA3524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05" y="1269764"/>
            <a:ext cx="8863937" cy="36793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9270CE-767D-442B-AA12-5BA5C4B9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53" y="3186026"/>
            <a:ext cx="3998189" cy="3526218"/>
          </a:xfrm>
          <a:prstGeom prst="rect">
            <a:avLst/>
          </a:prstGeom>
        </p:spPr>
      </p:pic>
      <p:pic>
        <p:nvPicPr>
          <p:cNvPr id="5" name="Picture 2" descr="Psychology of Addictive Behaviors">
            <a:extLst>
              <a:ext uri="{FF2B5EF4-FFF2-40B4-BE49-F238E27FC236}">
                <a16:creationId xmlns:a16="http://schemas.microsoft.com/office/drawing/2014/main" id="{E1AAD846-FD96-98F2-3944-4AE21CFA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60" y="418731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0242DC0-EB2C-4D84-A395-9F1ED04E50B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93A827-567A-49AB-B810-61E4AA97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Psychology of Addictive Behaviors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D425A1E-192D-45B1-91CA-3BBAA36B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61" y="1177817"/>
            <a:ext cx="9066025" cy="37084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E1B08F-97A3-4531-8119-77E0549A234F}"/>
              </a:ext>
            </a:extLst>
          </p:cNvPr>
          <p:cNvSpPr txBox="1"/>
          <p:nvPr/>
        </p:nvSpPr>
        <p:spPr>
          <a:xfrm>
            <a:off x="0" y="6211669"/>
            <a:ext cx="54544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https://www.editorialmanager.com/adb/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King, PhD, Associate Editor for Open Science</a:t>
            </a:r>
          </a:p>
        </p:txBody>
      </p:sp>
      <p:pic>
        <p:nvPicPr>
          <p:cNvPr id="3074" name="Picture 2" descr="Psychology of Addictive Behaviors">
            <a:extLst>
              <a:ext uri="{FF2B5EF4-FFF2-40B4-BE49-F238E27FC236}">
                <a16:creationId xmlns:a16="http://schemas.microsoft.com/office/drawing/2014/main" id="{291B6132-30D3-AE5C-B7E9-B3EEC34B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60" y="418731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9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0242DC0-EB2C-4D84-A395-9F1ED04E50B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20596" y="598535"/>
            <a:ext cx="3645925" cy="1447800"/>
          </a:xfrm>
        </p:spPr>
        <p:txBody>
          <a:bodyPr/>
          <a:lstStyle/>
          <a:p>
            <a:r>
              <a:rPr lang="en-US" sz="3200" dirty="0"/>
              <a:t>How’s it going?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93A827-567A-49AB-B810-61E4AA97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Psychology of Addictive Behaviors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E1B08F-97A3-4531-8119-77E0549A234F}"/>
              </a:ext>
            </a:extLst>
          </p:cNvPr>
          <p:cNvSpPr txBox="1"/>
          <p:nvPr/>
        </p:nvSpPr>
        <p:spPr>
          <a:xfrm>
            <a:off x="0" y="6211669"/>
            <a:ext cx="54544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https://www.editorialmanager.com/adb/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King, PhD, Associate Editor for Open 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AE2D8-2138-19EB-10F7-63FB63B0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01" y="994944"/>
            <a:ext cx="4202370" cy="2141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699DC-3511-AD97-E511-00F058FE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301" y="3429000"/>
            <a:ext cx="4202370" cy="2531739"/>
          </a:xfrm>
          <a:prstGeom prst="rect">
            <a:avLst/>
          </a:prstGeom>
        </p:spPr>
      </p:pic>
      <p:pic>
        <p:nvPicPr>
          <p:cNvPr id="1026" name="Picture 2" descr="Image of Kevin King">
            <a:extLst>
              <a:ext uri="{FF2B5EF4-FFF2-40B4-BE49-F238E27FC236}">
                <a16:creationId xmlns:a16="http://schemas.microsoft.com/office/drawing/2014/main" id="{7856C3EA-0AE3-3DDA-CC63-EBF7864C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67" y="1355681"/>
            <a:ext cx="3798210" cy="37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sychology of Addictive Behaviors">
            <a:extLst>
              <a:ext uri="{FF2B5EF4-FFF2-40B4-BE49-F238E27FC236}">
                <a16:creationId xmlns:a16="http://schemas.microsoft.com/office/drawing/2014/main" id="{553B4855-0FAC-5753-1FA6-AAF7801A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60" y="418731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0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ward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6DB3"/>
      </a:accent1>
      <a:accent2>
        <a:srgbClr val="7865A8"/>
      </a:accent2>
      <a:accent3>
        <a:srgbClr val="489000"/>
      </a:accent3>
      <a:accent4>
        <a:srgbClr val="E5B824"/>
      </a:accent4>
      <a:accent5>
        <a:srgbClr val="BE352D"/>
      </a:accent5>
      <a:accent6>
        <a:srgbClr val="C7631C"/>
      </a:accent6>
      <a:hlink>
        <a:srgbClr val="0563C1"/>
      </a:hlink>
      <a:folHlink>
        <a:srgbClr val="C00000"/>
      </a:folHlink>
    </a:clrScheme>
    <a:fontScheme name="Custom 57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ior Superlatives Awards_JS - v2" id="{330C31A5-855F-4122-85A0-5F2C692144C8}" vid="{3D41A07A-BF68-4663-A54A-DBEA3E5B84F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7A1734-287A-4487-93C8-6EC384086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3CB637-30F6-44A0-A4F6-915179B1D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2F2E8B-C422-4809-937F-94C70ECAE2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 superlatives awards</Template>
  <TotalTime>259</TotalTime>
  <Words>261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Franklin Gothic Demi</vt:lpstr>
      <vt:lpstr>Helvetica Neue</vt:lpstr>
      <vt:lpstr>Office Theme</vt:lpstr>
      <vt:lpstr>One journal’s experience with open science initiatives</vt:lpstr>
      <vt:lpstr>PowerPoint Presentation</vt:lpstr>
      <vt:lpstr>Slide 4 title</vt:lpstr>
      <vt:lpstr>Slide 5 title</vt:lpstr>
      <vt:lpstr>Slide 6 title</vt:lpstr>
      <vt:lpstr>Psychology of Addictive Behaviors </vt:lpstr>
      <vt:lpstr>Psychology of Addictive Behaviors </vt:lpstr>
      <vt:lpstr>Psychology of Addictive Behaviors </vt:lpstr>
      <vt:lpstr>Psychology of Addictive Behaviors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 2021</dc:title>
  <dc:creator>Katie Witkiewitz</dc:creator>
  <cp:lastModifiedBy>Katie Witkiewitz</cp:lastModifiedBy>
  <cp:revision>21</cp:revision>
  <dcterms:created xsi:type="dcterms:W3CDTF">2021-06-16T12:26:44Z</dcterms:created>
  <dcterms:modified xsi:type="dcterms:W3CDTF">2022-09-01T05:58:14Z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