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6" r:id="rId3"/>
    <p:sldId id="297" r:id="rId4"/>
    <p:sldId id="302" r:id="rId5"/>
    <p:sldId id="306" r:id="rId6"/>
    <p:sldId id="305" r:id="rId7"/>
    <p:sldId id="307" r:id="rId8"/>
    <p:sldId id="308" r:id="rId9"/>
    <p:sldId id="309" r:id="rId10"/>
    <p:sldId id="31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F80380-C9A7-46B4-A54A-BE2546128D1A}">
          <p14:sldIdLst>
            <p14:sldId id="293"/>
            <p14:sldId id="296"/>
            <p14:sldId id="297"/>
            <p14:sldId id="302"/>
            <p14:sldId id="306"/>
            <p14:sldId id="305"/>
            <p14:sldId id="307"/>
            <p14:sldId id="308"/>
            <p14:sldId id="309"/>
            <p14:sldId id="317"/>
          </p14:sldIdLst>
        </p14:section>
        <p14:section name="Untitled Section" id="{6EF69109-D007-4DB1-9198-D0CE367F45B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2" autoAdjust="0"/>
  </p:normalViewPr>
  <p:slideViewPr>
    <p:cSldViewPr>
      <p:cViewPr varScale="1">
        <p:scale>
          <a:sx n="68" d="100"/>
          <a:sy n="68" d="100"/>
        </p:scale>
        <p:origin x="555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45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7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1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3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9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8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9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8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E39E-876B-4BE6-8013-7B0929F1E7B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8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Predatory Publisher Project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Compile a </a:t>
            </a:r>
            <a:r>
              <a:rPr lang="en-US" dirty="0" smtClean="0"/>
              <a:t>comprehensive listing </a:t>
            </a:r>
            <a:r>
              <a:rPr lang="en-US" dirty="0"/>
              <a:t>of </a:t>
            </a:r>
            <a:r>
              <a:rPr lang="en-US" dirty="0" smtClean="0"/>
              <a:t>all addiction </a:t>
            </a:r>
            <a:r>
              <a:rPr lang="en-US" dirty="0"/>
              <a:t>journals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listing </a:t>
            </a:r>
            <a:r>
              <a:rPr lang="en-US" dirty="0" smtClean="0"/>
              <a:t>will </a:t>
            </a:r>
            <a:r>
              <a:rPr lang="en-US" dirty="0" smtClean="0"/>
              <a:t>contain quality ratings </a:t>
            </a:r>
            <a:r>
              <a:rPr lang="en-US" dirty="0"/>
              <a:t>of </a:t>
            </a:r>
            <a:r>
              <a:rPr lang="en-US" dirty="0" smtClean="0"/>
              <a:t>journal characteristics according to Farmington Consensus 2 and other criteria (e.g</a:t>
            </a:r>
            <a:r>
              <a:rPr lang="en-US" dirty="0"/>
              <a:t>., Ward’s 12 steps,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Post the listing on </a:t>
            </a:r>
            <a:r>
              <a:rPr lang="en-US" dirty="0"/>
              <a:t>one or more websites accessible to addiction researchers and addiction professional society members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Market the list to rejected authors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8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among ICARA, ISAJE and SALIS?</a:t>
            </a:r>
          </a:p>
          <a:p>
            <a:r>
              <a:rPr lang="en-US" dirty="0" smtClean="0"/>
              <a:t>Compare ISAJE </a:t>
            </a:r>
            <a:r>
              <a:rPr lang="en-US" smtClean="0"/>
              <a:t>and non-ISAJE </a:t>
            </a:r>
            <a:r>
              <a:rPr lang="en-US" dirty="0" smtClean="0"/>
              <a:t>journals</a:t>
            </a:r>
          </a:p>
          <a:p>
            <a:r>
              <a:rPr lang="en-US" dirty="0" smtClean="0"/>
              <a:t>Provide feedback to ISAJE editors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5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Educate addiction </a:t>
            </a:r>
            <a:r>
              <a:rPr lang="en-US" dirty="0"/>
              <a:t>science workforce about the damage done by Predatory Publishers.  </a:t>
            </a:r>
          </a:p>
          <a:p>
            <a:r>
              <a:rPr lang="en-US" dirty="0" smtClean="0"/>
              <a:t>Discourage </a:t>
            </a:r>
            <a:r>
              <a:rPr lang="en-US" dirty="0"/>
              <a:t>financial support for these journals.</a:t>
            </a:r>
          </a:p>
          <a:p>
            <a:r>
              <a:rPr lang="en-US" dirty="0" smtClean="0"/>
              <a:t>Motivate </a:t>
            </a:r>
            <a:r>
              <a:rPr lang="en-US" dirty="0"/>
              <a:t>journal editors to </a:t>
            </a:r>
            <a:r>
              <a:rPr lang="en-US" dirty="0" smtClean="0"/>
              <a:t>ask rejected </a:t>
            </a:r>
            <a:r>
              <a:rPr lang="en-US" dirty="0"/>
              <a:t>authors to use the </a:t>
            </a:r>
            <a:r>
              <a:rPr lang="en-US" dirty="0" smtClean="0"/>
              <a:t>listing</a:t>
            </a:r>
          </a:p>
          <a:p>
            <a:r>
              <a:rPr lang="en-US" dirty="0" smtClean="0"/>
              <a:t> </a:t>
            </a:r>
            <a:r>
              <a:rPr lang="en-US" dirty="0" smtClean="0"/>
              <a:t>Evaluate </a:t>
            </a:r>
            <a:r>
              <a:rPr lang="en-US" dirty="0"/>
              <a:t>whether articles published by Predatory Publishers are being cited by authors publishing in their journals. </a:t>
            </a:r>
          </a:p>
          <a:p>
            <a:r>
              <a:rPr lang="en-US" dirty="0" smtClean="0"/>
              <a:t>Collect information </a:t>
            </a:r>
            <a:r>
              <a:rPr lang="en-US" dirty="0"/>
              <a:t>to be used as the basis for a more formal process of certifying the authenticity of addiction journals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6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Compile a full list of addiction journals, including ISAJE member journals, non-ISAJE journals listed in PubMed, Scopus, Web of Science, etc.,  and those with addiction titles with questionable marketing practices and/or affiliated with known or suspected Predatory Publishers.</a:t>
            </a:r>
          </a:p>
          <a:p>
            <a:r>
              <a:rPr lang="en-US" dirty="0"/>
              <a:t>Conduct an internet review </a:t>
            </a:r>
            <a:r>
              <a:rPr lang="en-US" dirty="0" smtClean="0"/>
              <a:t>to evaluate </a:t>
            </a:r>
            <a:r>
              <a:rPr lang="en-US" dirty="0"/>
              <a:t>all journals using publically available sources. </a:t>
            </a:r>
            <a:endParaRPr lang="en-US" dirty="0" smtClean="0"/>
          </a:p>
          <a:p>
            <a:r>
              <a:rPr lang="en-US" dirty="0" smtClean="0"/>
              <a:t>Send </a:t>
            </a:r>
            <a:r>
              <a:rPr lang="en-US" dirty="0" smtClean="0"/>
              <a:t>editors a web </a:t>
            </a:r>
            <a:r>
              <a:rPr lang="en-US" dirty="0"/>
              <a:t>survey based on </a:t>
            </a:r>
            <a:r>
              <a:rPr lang="en-US" dirty="0" smtClean="0"/>
              <a:t>Farmington </a:t>
            </a:r>
            <a:r>
              <a:rPr lang="en-US" dirty="0"/>
              <a:t>Consensus </a:t>
            </a:r>
            <a:r>
              <a:rPr lang="en-US" dirty="0" smtClean="0"/>
              <a:t>and </a:t>
            </a:r>
            <a:r>
              <a:rPr lang="en-US" dirty="0"/>
              <a:t>other criteria for responsible publishing </a:t>
            </a:r>
            <a:r>
              <a:rPr lang="en-US" dirty="0" smtClean="0"/>
              <a:t>asking them to verify collected information and respond to additional questions.</a:t>
            </a:r>
            <a:endParaRPr lang="en-US" dirty="0"/>
          </a:p>
          <a:p>
            <a:r>
              <a:rPr lang="en-US" dirty="0" smtClean="0"/>
              <a:t>Collaborators</a:t>
            </a:r>
            <a:r>
              <a:rPr lang="en-US" dirty="0"/>
              <a:t>:  </a:t>
            </a:r>
            <a:r>
              <a:rPr lang="en-US" dirty="0" smtClean="0"/>
              <a:t>JSAD, ICARA, ISAJE?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1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25+ journals and still counting</a:t>
            </a:r>
          </a:p>
          <a:p>
            <a:r>
              <a:rPr lang="en-US" dirty="0" smtClean="0"/>
              <a:t>Many with no listed </a:t>
            </a:r>
            <a:r>
              <a:rPr lang="en-US" dirty="0" smtClean="0"/>
              <a:t>editor or one with questionable credentials</a:t>
            </a:r>
          </a:p>
          <a:p>
            <a:r>
              <a:rPr lang="en-US" dirty="0" smtClean="0"/>
              <a:t>Aggressive marketing</a:t>
            </a:r>
          </a:p>
          <a:p>
            <a:r>
              <a:rPr lang="en-US" dirty="0" smtClean="0"/>
              <a:t>Evidence that editor </a:t>
            </a:r>
            <a:r>
              <a:rPr lang="en-US" dirty="0" smtClean="0"/>
              <a:t>gets commission for accepted articles</a:t>
            </a:r>
          </a:p>
          <a:p>
            <a:r>
              <a:rPr lang="en-US" dirty="0" smtClean="0"/>
              <a:t>Listed in Beall’s PP list updated</a:t>
            </a:r>
          </a:p>
          <a:p>
            <a:r>
              <a:rPr lang="en-US" dirty="0" smtClean="0"/>
              <a:t>No JIF or fake JIF</a:t>
            </a:r>
          </a:p>
          <a:p>
            <a:r>
              <a:rPr lang="en-US" dirty="0" smtClean="0"/>
              <a:t>No serious I &amp;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services: PubMed, </a:t>
            </a:r>
            <a:r>
              <a:rPr lang="en-US" dirty="0" err="1" smtClean="0"/>
              <a:t>PsychInfo</a:t>
            </a:r>
            <a:r>
              <a:rPr lang="en-US" dirty="0" smtClean="0"/>
              <a:t>, Scopus</a:t>
            </a:r>
          </a:p>
          <a:p>
            <a:r>
              <a:rPr lang="en-US" dirty="0" smtClean="0"/>
              <a:t>Rapid acceptance to publication dates</a:t>
            </a:r>
          </a:p>
          <a:p>
            <a:r>
              <a:rPr lang="en-US" dirty="0"/>
              <a:t>Price range: $525-$</a:t>
            </a:r>
            <a:r>
              <a:rPr lang="en-US" dirty="0" smtClean="0"/>
              <a:t>2560USD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8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Editor’s name and institutional affiliation</a:t>
            </a:r>
          </a:p>
          <a:p>
            <a:r>
              <a:rPr lang="en-US" dirty="0" smtClean="0"/>
              <a:t>Article fee or page fees</a:t>
            </a:r>
          </a:p>
          <a:p>
            <a:r>
              <a:rPr lang="en-US" dirty="0" smtClean="0"/>
              <a:t>Articles published per year</a:t>
            </a:r>
          </a:p>
          <a:p>
            <a:r>
              <a:rPr lang="en-US" dirty="0" smtClean="0"/>
              <a:t>Publisher and publisher’s reputation</a:t>
            </a:r>
          </a:p>
          <a:p>
            <a:r>
              <a:rPr lang="en-US" dirty="0" smtClean="0"/>
              <a:t>Impact Factor Information</a:t>
            </a:r>
          </a:p>
          <a:p>
            <a:r>
              <a:rPr lang="en-US" dirty="0" smtClean="0"/>
              <a:t>Abstracting and indexing services</a:t>
            </a:r>
          </a:p>
          <a:p>
            <a:r>
              <a:rPr lang="en-US" dirty="0" smtClean="0"/>
              <a:t>Peer review and description of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8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25+ </a:t>
            </a:r>
            <a:r>
              <a:rPr lang="en-US" dirty="0" smtClean="0"/>
              <a:t>journals identified as having names related to alcohol, drugs and substance abuse</a:t>
            </a:r>
          </a:p>
          <a:p>
            <a:r>
              <a:rPr lang="en-US" dirty="0" smtClean="0"/>
              <a:t>Kenneth Blum </a:t>
            </a:r>
            <a:r>
              <a:rPr lang="en-US" dirty="0" err="1" smtClean="0"/>
              <a:t>EiC</a:t>
            </a:r>
            <a:r>
              <a:rPr lang="en-US" dirty="0" smtClean="0"/>
              <a:t> or co-EIC of 5 journals</a:t>
            </a:r>
          </a:p>
          <a:p>
            <a:r>
              <a:rPr lang="en-US" dirty="0" smtClean="0"/>
              <a:t>Many editors do not seem to have institutional affiliations suggesting relevant expertise in addiction studies</a:t>
            </a:r>
          </a:p>
          <a:p>
            <a:r>
              <a:rPr lang="en-US" dirty="0" smtClean="0"/>
              <a:t>8/25 provide no information about charges; others range between $500 and $1800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Journal </a:t>
            </a:r>
            <a:r>
              <a:rPr lang="en-US" dirty="0" smtClean="0"/>
              <a:t>of Drugs </a:t>
            </a:r>
            <a:r>
              <a:rPr lang="en-US" dirty="0"/>
              <a:t>and Addiction </a:t>
            </a:r>
            <a:r>
              <a:rPr lang="en-US" dirty="0" smtClean="0"/>
              <a:t>sciences:   VIVID Open Access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Razvodovsky</a:t>
            </a:r>
            <a:r>
              <a:rPr lang="en-US" dirty="0"/>
              <a:t> YE, Alcohol Psychoses and Gender Gap in Suicide Rates in the Former Soviet Republics. J Drug Addict Sci. 2019; 1(1):2019030001. Journal of Drugs and Addiction Sciences Research Article Alcohol Psychoses and Gender Gap in Suicide Rates in the Former Soviet Republics </a:t>
            </a:r>
            <a:r>
              <a:rPr lang="en-US" dirty="0" err="1"/>
              <a:t>Razvodovsky</a:t>
            </a:r>
            <a:r>
              <a:rPr lang="en-US" dirty="0"/>
              <a:t> YE* International Academy of </a:t>
            </a:r>
            <a:r>
              <a:rPr lang="en-US" dirty="0" smtClean="0"/>
              <a:t>Sobriety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Article </a:t>
            </a:r>
            <a:r>
              <a:rPr lang="en-US" dirty="0"/>
              <a:t>Information Received date: </a:t>
            </a:r>
            <a:endParaRPr lang="en-US" dirty="0" smtClean="0"/>
          </a:p>
          <a:p>
            <a:r>
              <a:rPr lang="en-US" dirty="0" smtClean="0"/>
              <a:t>Mar </a:t>
            </a:r>
            <a:r>
              <a:rPr lang="en-US" dirty="0"/>
              <a:t>05, 2019 </a:t>
            </a:r>
            <a:endParaRPr lang="en-US" dirty="0" smtClean="0"/>
          </a:p>
          <a:p>
            <a:r>
              <a:rPr lang="en-US" dirty="0" smtClean="0"/>
              <a:t>Accepted </a:t>
            </a:r>
            <a:r>
              <a:rPr lang="en-US" dirty="0"/>
              <a:t>date: Mar 12, 2019 </a:t>
            </a:r>
            <a:endParaRPr lang="en-US" dirty="0" smtClean="0"/>
          </a:p>
          <a:p>
            <a:r>
              <a:rPr lang="en-US" dirty="0" smtClean="0"/>
              <a:t>Published </a:t>
            </a:r>
            <a:r>
              <a:rPr lang="en-US" dirty="0"/>
              <a:t>date: Mar 13, 2019 </a:t>
            </a:r>
            <a:endParaRPr lang="en-US" dirty="0" smtClean="0"/>
          </a:p>
          <a:p>
            <a:r>
              <a:rPr lang="en-US" dirty="0" smtClean="0"/>
              <a:t>Distributed </a:t>
            </a:r>
            <a:r>
              <a:rPr lang="en-US" dirty="0"/>
              <a:t>under Creative Commons CC-BY 4.0 Citation: </a:t>
            </a:r>
            <a:r>
              <a:rPr lang="en-US" dirty="0" err="1"/>
              <a:t>Razvodovsky</a:t>
            </a:r>
            <a:r>
              <a:rPr lang="en-US" dirty="0"/>
              <a:t> YE, Alcohol Psychoses and Gender Gap in Suicide Rates in the Former Soviet Republics. J Drug Addict Sci. 2019; 1(1):2019030001. Journal of Drugs and Addiction Sciences Research Article Alcohol Psychoses and Gender Gap in Suicide Rates in the Former Soviet Republics </a:t>
            </a:r>
            <a:r>
              <a:rPr lang="en-US" dirty="0" err="1"/>
              <a:t>Razvodovsky</a:t>
            </a:r>
            <a:r>
              <a:rPr lang="en-US" dirty="0"/>
              <a:t> YE* International Academy of Sobriety</a:t>
            </a:r>
          </a:p>
        </p:txBody>
      </p:sp>
    </p:spTree>
    <p:extLst>
      <p:ext uri="{BB962C8B-B14F-4D97-AF65-F5344CB8AC3E}">
        <p14:creationId xmlns:p14="http://schemas.microsoft.com/office/powerpoint/2010/main" val="274912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evaluation </a:t>
            </a:r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Website integrity</a:t>
            </a:r>
          </a:p>
          <a:p>
            <a:r>
              <a:rPr lang="en-US" dirty="0" smtClean="0"/>
              <a:t>Editors </a:t>
            </a:r>
            <a:r>
              <a:rPr lang="en-US" dirty="0" smtClean="0"/>
              <a:t>and staff</a:t>
            </a:r>
          </a:p>
          <a:p>
            <a:r>
              <a:rPr lang="en-US" dirty="0" smtClean="0"/>
              <a:t>Editorial peer review process</a:t>
            </a:r>
          </a:p>
          <a:p>
            <a:r>
              <a:rPr lang="en-US" dirty="0" smtClean="0"/>
              <a:t>Instructions to authors</a:t>
            </a:r>
          </a:p>
          <a:p>
            <a:r>
              <a:rPr lang="en-US" dirty="0" smtClean="0"/>
              <a:t>Publication model</a:t>
            </a:r>
          </a:p>
          <a:p>
            <a:r>
              <a:rPr lang="en-US" dirty="0" smtClean="0"/>
              <a:t>Copyright and licensing</a:t>
            </a:r>
          </a:p>
          <a:p>
            <a:r>
              <a:rPr lang="en-US" dirty="0" smtClean="0"/>
              <a:t>Journal location</a:t>
            </a:r>
          </a:p>
          <a:p>
            <a:r>
              <a:rPr lang="en-US" dirty="0" smtClean="0"/>
              <a:t>Contact information and responsiveness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1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Dishonorable mention of publisher or journal on reputable monitoring sites</a:t>
            </a:r>
          </a:p>
          <a:p>
            <a:r>
              <a:rPr lang="en-US" dirty="0" smtClean="0"/>
              <a:t>Journal sponsorship by professional society</a:t>
            </a:r>
          </a:p>
          <a:p>
            <a:r>
              <a:rPr lang="en-US" dirty="0" smtClean="0"/>
              <a:t>ISAJE membership</a:t>
            </a:r>
          </a:p>
          <a:p>
            <a:r>
              <a:rPr lang="en-US" dirty="0" smtClean="0"/>
              <a:t>Listing in Directory of Open Access Journals</a:t>
            </a:r>
          </a:p>
          <a:p>
            <a:r>
              <a:rPr lang="en-US" dirty="0" smtClean="0"/>
              <a:t>Editor paid commission for </a:t>
            </a:r>
            <a:r>
              <a:rPr lang="en-US" u="sng" dirty="0" smtClean="0"/>
              <a:t>accepted</a:t>
            </a:r>
            <a:r>
              <a:rPr lang="en-US" dirty="0" smtClean="0"/>
              <a:t> manuscripts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610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Predatory Publisher Project </vt:lpstr>
      <vt:lpstr>Aims of project</vt:lpstr>
      <vt:lpstr>Methods</vt:lpstr>
      <vt:lpstr>Initial Findings</vt:lpstr>
      <vt:lpstr>Phase 1 indicators</vt:lpstr>
      <vt:lpstr>Findings</vt:lpstr>
      <vt:lpstr>Journal of Drugs and Addiction sciences:   VIVID Open Access </vt:lpstr>
      <vt:lpstr>Phase 2 evaluation criteria</vt:lpstr>
      <vt:lpstr>More criteria</vt:lpstr>
      <vt:lpstr>Next steps?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Talamini,Deborah</dc:creator>
  <cp:lastModifiedBy>Babor,Thomas F.</cp:lastModifiedBy>
  <cp:revision>61</cp:revision>
  <dcterms:created xsi:type="dcterms:W3CDTF">2015-03-13T15:57:43Z</dcterms:created>
  <dcterms:modified xsi:type="dcterms:W3CDTF">2019-09-06T14:17:00Z</dcterms:modified>
</cp:coreProperties>
</file>