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4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F80380-C9A7-46B4-A54A-BE2546128D1A}">
          <p14:sldIdLst>
            <p14:sldId id="292"/>
            <p14:sldId id="293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303"/>
          </p14:sldIdLst>
        </p14:section>
        <p14:section name="Untitled Section" id="{DF6F653E-1DF7-4AFE-84D3-2950FCA786E8}">
          <p14:sldIdLst/>
        </p14:section>
        <p14:section name="Untitled Section" id="{6EF69109-D007-4DB1-9198-D0CE367F45B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3" autoAdjust="0"/>
    <p:restoredTop sz="86402" autoAdjust="0"/>
  </p:normalViewPr>
  <p:slideViewPr>
    <p:cSldViewPr>
      <p:cViewPr varScale="1">
        <p:scale>
          <a:sx n="56" d="100"/>
          <a:sy n="56" d="100"/>
        </p:scale>
        <p:origin x="9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45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1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9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8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8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E39E-876B-4BE6-8013-7B0929F1E7BD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3DAE9-B171-4729-AA8A-1B78935C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Hinari</a:t>
            </a:r>
            <a:r>
              <a:rPr lang="en-US" b="1" dirty="0"/>
              <a:t> Access to Research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Health </a:t>
            </a:r>
            <a:r>
              <a:rPr lang="en-US" b="1" dirty="0" err="1" smtClean="0"/>
              <a:t>programme</a:t>
            </a:r>
            <a:r>
              <a:rPr lang="en-US" b="1" dirty="0" smtClean="0"/>
              <a:t>: WHO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up by WHO together with major </a:t>
            </a:r>
            <a:r>
              <a:rPr lang="en-US" dirty="0" smtClean="0"/>
              <a:t>publishers</a:t>
            </a:r>
          </a:p>
          <a:p>
            <a:r>
              <a:rPr lang="en-US" dirty="0" smtClean="0"/>
              <a:t>Enables </a:t>
            </a:r>
            <a:r>
              <a:rPr lang="en-US" dirty="0"/>
              <a:t>low- and middle- income countries to gain access to </a:t>
            </a:r>
            <a:r>
              <a:rPr lang="en-US" dirty="0" smtClean="0"/>
              <a:t>biomedical </a:t>
            </a:r>
            <a:r>
              <a:rPr lang="en-US" dirty="0"/>
              <a:t>and health </a:t>
            </a:r>
            <a:r>
              <a:rPr lang="en-US" dirty="0" smtClean="0"/>
              <a:t>literature</a:t>
            </a:r>
          </a:p>
          <a:p>
            <a:r>
              <a:rPr lang="en-US" dirty="0" smtClean="0"/>
              <a:t>13,500 </a:t>
            </a:r>
            <a:r>
              <a:rPr lang="en-US" dirty="0"/>
              <a:t>journals (in 45 different languages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60,000 </a:t>
            </a:r>
            <a:r>
              <a:rPr lang="en-US" dirty="0"/>
              <a:t>e-books,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vailable </a:t>
            </a:r>
            <a:r>
              <a:rPr lang="en-US" dirty="0"/>
              <a:t>to health institutions in more than 115 </a:t>
            </a:r>
            <a:r>
              <a:rPr lang="en-US" dirty="0" smtClean="0"/>
              <a:t>countries</a:t>
            </a:r>
          </a:p>
          <a:p>
            <a:r>
              <a:rPr lang="en-US" dirty="0"/>
              <a:t>http://www.who.int/hinari/en/</a:t>
            </a:r>
          </a:p>
        </p:txBody>
      </p:sp>
    </p:spTree>
    <p:extLst>
      <p:ext uri="{BB962C8B-B14F-4D97-AF65-F5344CB8AC3E}">
        <p14:creationId xmlns:p14="http://schemas.microsoft.com/office/powerpoint/2010/main" val="118206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ISAJE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Quality control of its member journals with an updated listing showing member journal’s </a:t>
            </a:r>
            <a:r>
              <a:rPr lang="en-US" dirty="0"/>
              <a:t>characteristics, publisher, mission, peer review process, policies, abstracting/indexing services, JIF, etc. </a:t>
            </a:r>
            <a:endParaRPr lang="en-US" dirty="0" smtClean="0"/>
          </a:p>
          <a:p>
            <a:r>
              <a:rPr lang="en-US" dirty="0" smtClean="0"/>
              <a:t>Eventually</a:t>
            </a:r>
            <a:r>
              <a:rPr lang="en-US" dirty="0"/>
              <a:t>, </a:t>
            </a:r>
            <a:r>
              <a:rPr lang="en-US" dirty="0" smtClean="0"/>
              <a:t>the ISAJE and ICARA lists </a:t>
            </a:r>
            <a:r>
              <a:rPr lang="en-US" dirty="0"/>
              <a:t>could be merged. </a:t>
            </a:r>
            <a:endParaRPr lang="en-US" dirty="0" smtClean="0"/>
          </a:p>
          <a:p>
            <a:r>
              <a:rPr lang="en-US" dirty="0" smtClean="0"/>
              <a:t>Possible “certification” of ISAJE journals by ISAJE, or at least the reporting of quality indicators</a:t>
            </a:r>
          </a:p>
          <a:p>
            <a:r>
              <a:rPr lang="en-US" dirty="0" smtClean="0"/>
              <a:t>Check-off on member journals’ submissions requiring consultation of ICARA/CAS/SALIS listings to prevent citations to non-peer reviewed journals</a:t>
            </a:r>
          </a:p>
          <a:p>
            <a:r>
              <a:rPr lang="en-US" dirty="0" smtClean="0"/>
              <a:t>Editorials and other features to educate scientific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23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ICARA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list of marginal journals with fatal flaws</a:t>
            </a:r>
          </a:p>
          <a:p>
            <a:r>
              <a:rPr lang="en-US" dirty="0" smtClean="0"/>
              <a:t>Feed information to member societies</a:t>
            </a:r>
          </a:p>
          <a:p>
            <a:r>
              <a:rPr lang="en-US" dirty="0" smtClean="0"/>
              <a:t>Maintain listing</a:t>
            </a:r>
          </a:p>
          <a:p>
            <a:r>
              <a:rPr lang="en-US" smtClean="0"/>
              <a:t>Continue surveillance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Predatory Publisher Project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Compile a listing of questionable journals that can be published on one or more websites accessible to addiction researchers and addiction professional society members, including ICARA, SALIS, and ISAJE.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listing would </a:t>
            </a:r>
            <a:r>
              <a:rPr lang="en-US" dirty="0" smtClean="0"/>
              <a:t>contain quality ratings </a:t>
            </a:r>
            <a:r>
              <a:rPr lang="en-US" dirty="0"/>
              <a:t>of </a:t>
            </a:r>
            <a:r>
              <a:rPr lang="en-US" dirty="0" smtClean="0"/>
              <a:t>journal characteristics according to Farmington Consensus 2 and other criteria (e.g</a:t>
            </a:r>
            <a:r>
              <a:rPr lang="en-US" dirty="0"/>
              <a:t>., Ward’s 12 steps, etc.)</a:t>
            </a:r>
          </a:p>
          <a:p>
            <a:r>
              <a:rPr lang="en-US" dirty="0" smtClean="0"/>
              <a:t>Conduct a </a:t>
            </a:r>
            <a:r>
              <a:rPr lang="en-US" dirty="0"/>
              <a:t>marketing campaign </a:t>
            </a:r>
            <a:r>
              <a:rPr lang="en-US" dirty="0" smtClean="0"/>
              <a:t>to </a:t>
            </a:r>
            <a:r>
              <a:rPr lang="en-US" dirty="0"/>
              <a:t>educate addiction scientists about responsible and ethical journal publishing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Educate addiction </a:t>
            </a:r>
            <a:r>
              <a:rPr lang="en-US" dirty="0"/>
              <a:t>science workforce about the damage done by Predatory Publishers.  </a:t>
            </a:r>
          </a:p>
          <a:p>
            <a:r>
              <a:rPr lang="en-US" dirty="0" smtClean="0"/>
              <a:t>Discourage </a:t>
            </a:r>
            <a:r>
              <a:rPr lang="en-US" dirty="0"/>
              <a:t>financial support for these journals.</a:t>
            </a:r>
          </a:p>
          <a:p>
            <a:r>
              <a:rPr lang="en-US" dirty="0" smtClean="0"/>
              <a:t>Motivate </a:t>
            </a:r>
            <a:r>
              <a:rPr lang="en-US" dirty="0"/>
              <a:t>journal editors to establish a submission check-off that requires authors to use the listing </a:t>
            </a:r>
            <a:r>
              <a:rPr lang="en-US" dirty="0" smtClean="0"/>
              <a:t>Evaluate </a:t>
            </a:r>
            <a:r>
              <a:rPr lang="en-US" dirty="0"/>
              <a:t>whether articles published by Predatory Publishers are being cited by authors publishing in their journals. </a:t>
            </a:r>
          </a:p>
          <a:p>
            <a:r>
              <a:rPr lang="en-US" dirty="0" smtClean="0"/>
              <a:t>Collect information </a:t>
            </a:r>
            <a:r>
              <a:rPr lang="en-US" dirty="0"/>
              <a:t>to be used as the basis for a more formal process of certifying the authenticity of addiction journals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6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Compile a full list of addiction journals, including ISAJE member journals, non-ISAJE journals listed in PubMed, Scopus, Web of Science, etc.,  and those with addiction titles with questionable marketing practices and/or affiliated with known or suspected Predatory Publishers.</a:t>
            </a:r>
          </a:p>
          <a:p>
            <a:r>
              <a:rPr lang="en-US" dirty="0"/>
              <a:t>Conduct an internet review </a:t>
            </a:r>
            <a:r>
              <a:rPr lang="en-US" dirty="0" smtClean="0"/>
              <a:t>to evaluate </a:t>
            </a:r>
            <a:r>
              <a:rPr lang="en-US" dirty="0"/>
              <a:t>all journals using publically available sources. </a:t>
            </a:r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/>
              <a:t>web survey based on Farming Consensus 2 and other criteria for responsible publishing to journal editors and publishers, informing them of the listing, and asking them to respond.</a:t>
            </a:r>
          </a:p>
          <a:p>
            <a:r>
              <a:rPr lang="en-US" dirty="0" smtClean="0"/>
              <a:t>Collaborators</a:t>
            </a:r>
            <a:r>
              <a:rPr lang="en-US" dirty="0"/>
              <a:t>:  Judit Ward, Deb </a:t>
            </a:r>
            <a:r>
              <a:rPr lang="en-US" dirty="0" err="1"/>
              <a:t>Talamini</a:t>
            </a:r>
            <a:r>
              <a:rPr lang="en-US" dirty="0"/>
              <a:t>, Tom Babor</a:t>
            </a:r>
          </a:p>
        </p:txBody>
      </p:sp>
    </p:spTree>
    <p:extLst>
      <p:ext uri="{BB962C8B-B14F-4D97-AF65-F5344CB8AC3E}">
        <p14:creationId xmlns:p14="http://schemas.microsoft.com/office/powerpoint/2010/main" val="200861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Archives of Addiction and Rehabilitation: Scholarly Pages, N=7 since 2016</a:t>
            </a:r>
          </a:p>
          <a:p>
            <a:r>
              <a:rPr lang="en-US" dirty="0" smtClean="0"/>
              <a:t>Drugs and Alcohol Addiction: </a:t>
            </a:r>
            <a:r>
              <a:rPr lang="en-US" dirty="0" err="1" smtClean="0"/>
              <a:t>Sciacon</a:t>
            </a:r>
            <a:r>
              <a:rPr lang="en-US" dirty="0" smtClean="0"/>
              <a:t> Publisher, N=4 since 2018</a:t>
            </a:r>
          </a:p>
          <a:p>
            <a:r>
              <a:rPr lang="en-US" dirty="0" smtClean="0"/>
              <a:t>International </a:t>
            </a:r>
            <a:r>
              <a:rPr lang="en-US" dirty="0"/>
              <a:t>Archives of Addiction Research &amp; </a:t>
            </a:r>
            <a:r>
              <a:rPr lang="en-US" dirty="0" smtClean="0"/>
              <a:t>Medicine: </a:t>
            </a:r>
            <a:r>
              <a:rPr lang="en-US" dirty="0" err="1" smtClean="0"/>
              <a:t>ClinMed</a:t>
            </a:r>
            <a:r>
              <a:rPr lang="en-US" dirty="0" smtClean="0"/>
              <a:t> International Library, N=37 since 2015</a:t>
            </a:r>
          </a:p>
          <a:p>
            <a:r>
              <a:rPr lang="en-US" dirty="0" smtClean="0"/>
              <a:t>Jacobs Journal of Addiction &amp; Therapy: Jacobs Publishers, 27 since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7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 of Addiction and Dependence: </a:t>
            </a:r>
            <a:r>
              <a:rPr lang="en-US" dirty="0" err="1" smtClean="0"/>
              <a:t>Ommega</a:t>
            </a:r>
            <a:r>
              <a:rPr lang="en-US" dirty="0" smtClean="0"/>
              <a:t> Publishers, N=41 since 2015</a:t>
            </a:r>
          </a:p>
          <a:p>
            <a:r>
              <a:rPr lang="en-US" dirty="0" smtClean="0"/>
              <a:t>Journal of Addiction &amp; Prevention: </a:t>
            </a:r>
            <a:r>
              <a:rPr lang="en-US" dirty="0" err="1" smtClean="0"/>
              <a:t>Avens</a:t>
            </a:r>
            <a:r>
              <a:rPr lang="en-US" dirty="0" smtClean="0"/>
              <a:t> Publishing Group, N=44 since 2013</a:t>
            </a:r>
          </a:p>
          <a:p>
            <a:r>
              <a:rPr lang="en-US" dirty="0" smtClean="0"/>
              <a:t>Journal of Addiction and Addictive Disorders: Herald Scholarly Open Access, N=9 since 2014</a:t>
            </a:r>
          </a:p>
          <a:p>
            <a:r>
              <a:rPr lang="en-US" dirty="0" smtClean="0"/>
              <a:t>Journal of Addiction and Recovery: </a:t>
            </a:r>
            <a:r>
              <a:rPr lang="en-US" dirty="0" err="1" smtClean="0"/>
              <a:t>MedDocs</a:t>
            </a:r>
            <a:r>
              <a:rPr lang="en-US" dirty="0" smtClean="0"/>
              <a:t> Publisher, N=6 since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r>
              <a:rPr lang="en-US" dirty="0" smtClean="0"/>
              <a:t>Journal of Addiction Medicine &amp; Therapeutic Science: Peer </a:t>
            </a:r>
            <a:r>
              <a:rPr lang="en-US" dirty="0" err="1" smtClean="0"/>
              <a:t>Techz</a:t>
            </a:r>
            <a:r>
              <a:rPr lang="en-US" dirty="0" smtClean="0"/>
              <a:t> Publications, N=24 since 2015</a:t>
            </a:r>
          </a:p>
          <a:p>
            <a:r>
              <a:rPr lang="en-US" dirty="0" smtClean="0"/>
              <a:t>Journal of Addiction Research: OPAST Group LLC, N=7 since 2017</a:t>
            </a:r>
          </a:p>
          <a:p>
            <a:r>
              <a:rPr lang="en-US" dirty="0" smtClean="0"/>
              <a:t>Journal of Addiction Research and Therapy: OMICS International, N-29 </a:t>
            </a:r>
            <a:r>
              <a:rPr lang="en-US" dirty="0" err="1" smtClean="0"/>
              <a:t>sinc</a:t>
            </a:r>
            <a:r>
              <a:rPr lang="en-US" dirty="0" smtClean="0"/>
              <a:t> 2010</a:t>
            </a:r>
          </a:p>
          <a:p>
            <a:r>
              <a:rPr lang="en-US" dirty="0" smtClean="0"/>
              <a:t>Journal of Addiction and Therapies: Gavin Publishers, N=21 since 2016</a:t>
            </a:r>
          </a:p>
          <a:p>
            <a:r>
              <a:rPr lang="en-US" dirty="0" smtClean="0"/>
              <a:t>Journal of Alcoholism &amp; Drug Dependence: Omics International, N=253 since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74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Journal of Alcoholism, Drug Abuse &amp; Substance </a:t>
            </a:r>
            <a:r>
              <a:rPr lang="en-US" dirty="0" err="1" smtClean="0"/>
              <a:t>Dependance</a:t>
            </a:r>
            <a:r>
              <a:rPr lang="en-US" dirty="0" smtClean="0"/>
              <a:t>: Herald Scholarly Open Access, N=6 since 2015</a:t>
            </a:r>
          </a:p>
          <a:p>
            <a:r>
              <a:rPr lang="en-US" dirty="0" smtClean="0"/>
              <a:t>Journal of Drugs and Addiction Sciences: Vivid </a:t>
            </a:r>
            <a:r>
              <a:rPr lang="en-US" dirty="0" err="1" smtClean="0"/>
              <a:t>Openaccess</a:t>
            </a:r>
            <a:r>
              <a:rPr lang="en-US" dirty="0" smtClean="0"/>
              <a:t> LLC, N=?</a:t>
            </a:r>
          </a:p>
          <a:p>
            <a:r>
              <a:rPr lang="en-US" dirty="0" smtClean="0"/>
              <a:t>Journal of Reward </a:t>
            </a:r>
            <a:r>
              <a:rPr lang="en-US" dirty="0" err="1" smtClean="0"/>
              <a:t>Deficiencey</a:t>
            </a:r>
            <a:r>
              <a:rPr lang="en-US" dirty="0" smtClean="0"/>
              <a:t> Syndrome &amp; Adduction Science: United Scientific Group, N=39 since 2013</a:t>
            </a:r>
          </a:p>
          <a:p>
            <a:r>
              <a:rPr lang="en-US" dirty="0" smtClean="0"/>
              <a:t>OA Alcohol: Gold Open Access Publishing, 18 since 2013</a:t>
            </a:r>
          </a:p>
        </p:txBody>
      </p:sp>
    </p:spTree>
    <p:extLst>
      <p:ext uri="{BB962C8B-B14F-4D97-AF65-F5344CB8AC3E}">
        <p14:creationId xmlns:p14="http://schemas.microsoft.com/office/powerpoint/2010/main" val="123232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editor or one with </a:t>
            </a:r>
            <a:r>
              <a:rPr lang="en-US" dirty="0" err="1" smtClean="0"/>
              <a:t>questional</a:t>
            </a:r>
            <a:r>
              <a:rPr lang="en-US" dirty="0" smtClean="0"/>
              <a:t> credentials</a:t>
            </a:r>
          </a:p>
          <a:p>
            <a:r>
              <a:rPr lang="en-US" dirty="0" smtClean="0"/>
              <a:t>Aggressive marketing</a:t>
            </a:r>
          </a:p>
          <a:p>
            <a:r>
              <a:rPr lang="en-US" dirty="0" smtClean="0"/>
              <a:t>Editor gets commission for accepted articles</a:t>
            </a:r>
          </a:p>
          <a:p>
            <a:r>
              <a:rPr lang="en-US" dirty="0" smtClean="0"/>
              <a:t>Listed in Beall’s PP list updated</a:t>
            </a:r>
          </a:p>
          <a:p>
            <a:r>
              <a:rPr lang="en-US" dirty="0" smtClean="0"/>
              <a:t>No JIF or fake JIF</a:t>
            </a:r>
          </a:p>
          <a:p>
            <a:r>
              <a:rPr lang="en-US" dirty="0" smtClean="0"/>
              <a:t>No serious I &amp; E services: PubMed, </a:t>
            </a:r>
            <a:r>
              <a:rPr lang="en-US" dirty="0" err="1" smtClean="0"/>
              <a:t>PsychInfo</a:t>
            </a:r>
            <a:r>
              <a:rPr lang="en-US" dirty="0" smtClean="0"/>
              <a:t>, Scopus</a:t>
            </a:r>
          </a:p>
          <a:p>
            <a:r>
              <a:rPr lang="en-US" dirty="0" smtClean="0"/>
              <a:t>Rapid acceptance to publication dates</a:t>
            </a:r>
          </a:p>
          <a:p>
            <a:r>
              <a:rPr lang="en-US" dirty="0"/>
              <a:t>Price range: $525-$2560USD; 6 – No </a:t>
            </a:r>
            <a:r>
              <a:rPr lang="en-US" dirty="0" smtClean="0"/>
              <a:t>info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8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695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Hinari Access to Research  for Health programme: WHO </vt:lpstr>
      <vt:lpstr>Predatory Publisher Project </vt:lpstr>
      <vt:lpstr>Aims of project</vt:lpstr>
      <vt:lpstr>Methods</vt:lpstr>
      <vt:lpstr>Initial findings</vt:lpstr>
      <vt:lpstr>PowerPoint Presentation</vt:lpstr>
      <vt:lpstr>PowerPoint Presentation</vt:lpstr>
      <vt:lpstr>PowerPoint Presentation</vt:lpstr>
      <vt:lpstr>Characteristics</vt:lpstr>
      <vt:lpstr>ISAJE ACTIVITIES</vt:lpstr>
      <vt:lpstr>ICARA Activities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Talamini,Deborah</dc:creator>
  <cp:lastModifiedBy>Calver, Katherine</cp:lastModifiedBy>
  <cp:revision>53</cp:revision>
  <dcterms:created xsi:type="dcterms:W3CDTF">2015-03-13T15:57:43Z</dcterms:created>
  <dcterms:modified xsi:type="dcterms:W3CDTF">2018-09-23T15:42:53Z</dcterms:modified>
</cp:coreProperties>
</file>