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7" r:id="rId2"/>
    <p:sldId id="294" r:id="rId3"/>
    <p:sldId id="365" r:id="rId4"/>
    <p:sldId id="380" r:id="rId5"/>
    <p:sldId id="306" r:id="rId6"/>
    <p:sldId id="366" r:id="rId7"/>
    <p:sldId id="382" r:id="rId8"/>
    <p:sldId id="383" r:id="rId9"/>
    <p:sldId id="384" r:id="rId10"/>
    <p:sldId id="392" r:id="rId11"/>
    <p:sldId id="393" r:id="rId12"/>
    <p:sldId id="394" r:id="rId13"/>
    <p:sldId id="397" r:id="rId14"/>
    <p:sldId id="398" r:id="rId15"/>
    <p:sldId id="395" r:id="rId16"/>
    <p:sldId id="396" r:id="rId17"/>
    <p:sldId id="399" r:id="rId18"/>
    <p:sldId id="387" r:id="rId19"/>
    <p:sldId id="3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F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6"/>
    <p:restoredTop sz="94643"/>
  </p:normalViewPr>
  <p:slideViewPr>
    <p:cSldViewPr snapToGrid="0" snapToObjects="1">
      <p:cViewPr varScale="1">
        <p:scale>
          <a:sx n="84" d="100"/>
          <a:sy n="84" d="100"/>
        </p:scale>
        <p:origin x="216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D7A2D-27AE-894E-9475-9DB807B8944E}" type="datetimeFigureOut">
              <a:rPr lang="en-US" smtClean="0"/>
              <a:t>9/6/19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49CE6-DD32-CD4D-8C25-40D7A4025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35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6DC6-3579-D442-BFB9-53D9DE2DE0D4}" type="datetimeFigureOut">
              <a:rPr lang="en-US" smtClean="0"/>
              <a:t>9/6/19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3119-1468-7D4E-ABFE-8F9A7D9A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01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6DC6-3579-D442-BFB9-53D9DE2DE0D4}" type="datetimeFigureOut">
              <a:rPr lang="en-US" smtClean="0"/>
              <a:t>9/6/19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3119-1468-7D4E-ABFE-8F9A7D9A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6DC6-3579-D442-BFB9-53D9DE2DE0D4}" type="datetimeFigureOut">
              <a:rPr lang="en-US" smtClean="0"/>
              <a:t>9/6/19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3119-1468-7D4E-ABFE-8F9A7D9A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94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6DC6-3579-D442-BFB9-53D9DE2DE0D4}" type="datetimeFigureOut">
              <a:rPr lang="en-US" smtClean="0"/>
              <a:t>9/6/19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3119-1468-7D4E-ABFE-8F9A7D9A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6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6DC6-3579-D442-BFB9-53D9DE2DE0D4}" type="datetimeFigureOut">
              <a:rPr lang="en-US" smtClean="0"/>
              <a:t>9/6/19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3119-1468-7D4E-ABFE-8F9A7D9A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7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6DC6-3579-D442-BFB9-53D9DE2DE0D4}" type="datetimeFigureOut">
              <a:rPr lang="en-US" smtClean="0"/>
              <a:t>9/6/19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3119-1468-7D4E-ABFE-8F9A7D9A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3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6DC6-3579-D442-BFB9-53D9DE2DE0D4}" type="datetimeFigureOut">
              <a:rPr lang="en-US" smtClean="0"/>
              <a:t>9/6/19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3119-1468-7D4E-ABFE-8F9A7D9A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24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6DC6-3579-D442-BFB9-53D9DE2DE0D4}" type="datetimeFigureOut">
              <a:rPr lang="en-US" smtClean="0"/>
              <a:t>9/6/19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3119-1468-7D4E-ABFE-8F9A7D9A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9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6DC6-3579-D442-BFB9-53D9DE2DE0D4}" type="datetimeFigureOut">
              <a:rPr lang="en-US" smtClean="0"/>
              <a:t>9/6/19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3119-1468-7D4E-ABFE-8F9A7D9A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1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6DC6-3579-D442-BFB9-53D9DE2DE0D4}" type="datetimeFigureOut">
              <a:rPr lang="en-US" smtClean="0"/>
              <a:t>9/6/19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3119-1468-7D4E-ABFE-8F9A7D9A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5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6DC6-3579-D442-BFB9-53D9DE2DE0D4}" type="datetimeFigureOut">
              <a:rPr lang="en-US" smtClean="0"/>
              <a:t>9/6/19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13119-1468-7D4E-ABFE-8F9A7D9A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87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56DC6-3579-D442-BFB9-53D9DE2DE0D4}" type="datetimeFigureOut">
              <a:rPr lang="en-US" smtClean="0"/>
              <a:t>9/6/19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13119-1468-7D4E-ABFE-8F9A7D9A535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29BBB5-3372-1D49-8380-D53ECD154484}"/>
              </a:ext>
            </a:extLst>
          </p:cNvPr>
          <p:cNvPicPr/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"/>
          <a:stretch/>
        </p:blipFill>
        <p:spPr bwMode="auto">
          <a:xfrm>
            <a:off x="10840598" y="6176963"/>
            <a:ext cx="1268315" cy="5598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D782D6-0451-B24C-8F6D-D8AEE0A199D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3087" y="6176963"/>
            <a:ext cx="16764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0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Rejected but Publishable: </a:t>
            </a:r>
            <a:br>
              <a:rPr lang="en-US" dirty="0"/>
            </a:br>
            <a:r>
              <a:rPr lang="en-US" dirty="0"/>
              <a:t>ISAJE Project to Transfer Articles from One Addiction Journal to Another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Adam J. Gordon, MD MPH FACP DFASAM</a:t>
            </a:r>
          </a:p>
          <a:p>
            <a:r>
              <a:rPr lang="en-US" dirty="0"/>
              <a:t>Editor in Chief – </a:t>
            </a:r>
            <a:r>
              <a:rPr lang="en-US" b="1" i="1" dirty="0">
                <a:solidFill>
                  <a:srgbClr val="00B050"/>
                </a:solidFill>
              </a:rPr>
              <a:t>Substance Abuse </a:t>
            </a:r>
            <a:r>
              <a:rPr lang="en-US" dirty="0"/>
              <a:t>journal (</a:t>
            </a:r>
            <a:r>
              <a:rPr lang="en-US" b="1" i="1" dirty="0" err="1">
                <a:solidFill>
                  <a:srgbClr val="00B050"/>
                </a:solidFill>
              </a:rPr>
              <a:t>SAj</a:t>
            </a:r>
            <a:r>
              <a:rPr lang="en-US" dirty="0"/>
              <a:t>)</a:t>
            </a:r>
          </a:p>
          <a:p>
            <a:r>
              <a:rPr lang="en-US" dirty="0"/>
              <a:t>2019 ISAJE (#ISAJE2019 or #ISAJE)</a:t>
            </a:r>
          </a:p>
          <a:p>
            <a:r>
              <a:rPr lang="en-US" dirty="0"/>
              <a:t>Banff, Canada   Sept 5, 2019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682B29-5111-A447-8E73-505D93F4E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046" y="5630802"/>
            <a:ext cx="1758762" cy="10106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DDC571-61B1-EE4A-AC55-B3715779BA78}"/>
              </a:ext>
            </a:extLst>
          </p:cNvPr>
          <p:cNvSpPr/>
          <p:nvPr/>
        </p:nvSpPr>
        <p:spPr>
          <a:xfrm>
            <a:off x="7447716" y="6621366"/>
            <a:ext cx="49233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Dr. Gordon has no fiduciary or other conflicts to disclose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942E95-93A0-6445-AEB4-DA04CF0EE9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6202" y="5866659"/>
            <a:ext cx="2259596" cy="5931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F88CFC-9DF6-0846-8080-0485B9F777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955" y="5630803"/>
            <a:ext cx="1073296" cy="91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40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9A25D-1B15-2545-A256-3C4AA2124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ISAJE manuscript sharing proposal, V2</a:t>
            </a:r>
            <a:br>
              <a:rPr lang="en-US" dirty="0"/>
            </a:br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46775-FAF5-3748-B844-8EE769238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Author: 		</a:t>
            </a:r>
          </a:p>
          <a:p>
            <a:pPr marL="0" indent="0">
              <a:buNone/>
            </a:pPr>
            <a:r>
              <a:rPr lang="en-US" dirty="0"/>
              <a:t>	The manuscript author</a:t>
            </a:r>
          </a:p>
          <a:p>
            <a:r>
              <a:rPr lang="en-US" dirty="0"/>
              <a:t>Initial journal: 	</a:t>
            </a:r>
          </a:p>
          <a:p>
            <a:pPr marL="0" indent="0">
              <a:buNone/>
            </a:pPr>
            <a:r>
              <a:rPr lang="en-US" dirty="0"/>
              <a:t>	Journal to which the manuscript is originally submitted</a:t>
            </a:r>
          </a:p>
          <a:p>
            <a:r>
              <a:rPr lang="en-US" dirty="0"/>
              <a:t>Receiving journal: 	</a:t>
            </a:r>
          </a:p>
          <a:p>
            <a:pPr marL="0" indent="0">
              <a:buNone/>
            </a:pPr>
            <a:r>
              <a:rPr lang="en-US" dirty="0"/>
              <a:t>	Journal to which rejected manuscript will be referred</a:t>
            </a:r>
          </a:p>
          <a:p>
            <a:r>
              <a:rPr lang="en-US" dirty="0"/>
              <a:t>Manuscript eligibility: </a:t>
            </a:r>
          </a:p>
          <a:p>
            <a:pPr marL="919163" indent="0">
              <a:buNone/>
            </a:pPr>
            <a:r>
              <a:rPr lang="en-US" dirty="0"/>
              <a:t>This proposal applies to manuscripts that are being rejected after peer review.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393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9A25D-1B15-2545-A256-3C4AA2124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ISAJE manuscript sharing proposal, V2</a:t>
            </a:r>
            <a:br>
              <a:rPr lang="en-US" dirty="0"/>
            </a:br>
            <a:r>
              <a:rPr lang="en-US" dirty="0">
                <a:solidFill>
                  <a:srgbClr val="00B050"/>
                </a:solidFill>
              </a:rPr>
              <a:t>PROCESS: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46775-FAF5-3748-B844-8EE769238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[Editor/designees]</a:t>
            </a:r>
          </a:p>
          <a:p>
            <a:pPr marL="919163" lvl="0" indent="0">
              <a:buNone/>
            </a:pPr>
            <a:r>
              <a:rPr lang="en-US" dirty="0"/>
              <a:t>The manuscript </a:t>
            </a:r>
            <a:r>
              <a:rPr lang="en-US" dirty="0">
                <a:solidFill>
                  <a:srgbClr val="FF0000"/>
                </a:solidFill>
              </a:rPr>
              <a:t>WITH PEER REVIEWS </a:t>
            </a:r>
            <a:r>
              <a:rPr lang="en-US" dirty="0"/>
              <a:t>is emailed by the initial journal Editor (or designee) to the Editor (or designee) of the receiving journal</a:t>
            </a:r>
          </a:p>
          <a:p>
            <a:pPr lvl="0"/>
            <a:r>
              <a:rPr lang="en-US" dirty="0"/>
              <a:t>[The author]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resubmits</a:t>
            </a:r>
            <a:r>
              <a:rPr lang="en-US" dirty="0"/>
              <a:t> the article to the receiving journal</a:t>
            </a:r>
          </a:p>
          <a:p>
            <a:pPr lvl="1"/>
            <a:r>
              <a:rPr lang="en-US" dirty="0"/>
              <a:t>they need not revise the manuscript in accordance with peer reviews or respond to peer review comments</a:t>
            </a:r>
          </a:p>
          <a:p>
            <a:pPr lvl="2"/>
            <a:r>
              <a:rPr lang="en-US" dirty="0"/>
              <a:t>the reason for this is that the paper will likely need additional review at least by the new Editors who will provide authors with guidance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903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9A25D-1B15-2545-A256-3C4AA2124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ISAJE manuscript sharing proposal, V2</a:t>
            </a:r>
            <a:br>
              <a:rPr lang="en-US" dirty="0"/>
            </a:br>
            <a:r>
              <a:rPr lang="en-US" dirty="0">
                <a:solidFill>
                  <a:srgbClr val="00B050"/>
                </a:solidFill>
              </a:rPr>
              <a:t>NOTES </a:t>
            </a:r>
            <a:r>
              <a:rPr lang="en-US" i="1" dirty="0">
                <a:solidFill>
                  <a:srgbClr val="00B050"/>
                </a:solidFill>
              </a:rPr>
              <a:t>(ISAJE INFORMATION)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46775-FAF5-3748-B844-8EE769238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Participating journals post the policy in their Instructions for Authors</a:t>
            </a:r>
          </a:p>
          <a:p>
            <a:pPr lvl="0"/>
            <a:r>
              <a:rPr lang="en-US" dirty="0"/>
              <a:t>ISAJE posts the general policy on its website and journals may link to that</a:t>
            </a:r>
          </a:p>
          <a:p>
            <a:pPr lvl="0"/>
            <a:r>
              <a:rPr lang="en-US" dirty="0"/>
              <a:t>ISAJE will maintain an updated list of participating journals </a:t>
            </a:r>
          </a:p>
          <a:p>
            <a:pPr lvl="1"/>
            <a:r>
              <a:rPr lang="en-US" dirty="0"/>
              <a:t>Editors/publishers can link to that list or check it periodically to update their information </a:t>
            </a:r>
          </a:p>
          <a:p>
            <a:pPr lvl="0"/>
            <a:r>
              <a:rPr lang="en-US" dirty="0"/>
              <a:t>For additional information about other journals or addiction journals in general, they may refer to the Author Resources section of the ISAJE website </a:t>
            </a:r>
          </a:p>
          <a:p>
            <a:pPr lvl="1"/>
            <a:r>
              <a:rPr lang="en-US" dirty="0"/>
              <a:t>They may also link to Chapter 3.1 in the 3</a:t>
            </a:r>
            <a:r>
              <a:rPr lang="en-US" baseline="30000" dirty="0"/>
              <a:t>rd</a:t>
            </a:r>
            <a:r>
              <a:rPr lang="en-US" dirty="0"/>
              <a:t> edition of </a:t>
            </a:r>
            <a:r>
              <a:rPr lang="en-US" i="1" dirty="0"/>
              <a:t>Publishing Addiction Science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13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9A25D-1B15-2545-A256-3C4AA2124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ISAJE manuscript sharing proposal, V2</a:t>
            </a:r>
            <a:br>
              <a:rPr lang="en-US" dirty="0"/>
            </a:br>
            <a:r>
              <a:rPr lang="en-US" dirty="0">
                <a:solidFill>
                  <a:srgbClr val="00B050"/>
                </a:solidFill>
              </a:rPr>
              <a:t>NOTES </a:t>
            </a:r>
            <a:r>
              <a:rPr lang="en-US" i="1" dirty="0">
                <a:solidFill>
                  <a:srgbClr val="00B050"/>
                </a:solidFill>
              </a:rPr>
              <a:t>(INITIAL JOURNAL)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46775-FAF5-3748-B844-8EE769238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As part of the article </a:t>
            </a:r>
            <a:r>
              <a:rPr lang="en-US" dirty="0">
                <a:solidFill>
                  <a:srgbClr val="FF0000"/>
                </a:solidFill>
              </a:rPr>
              <a:t>submission process </a:t>
            </a:r>
            <a:r>
              <a:rPr lang="en-US" dirty="0"/>
              <a:t>the participating </a:t>
            </a:r>
            <a:r>
              <a:rPr lang="en-US" dirty="0">
                <a:solidFill>
                  <a:srgbClr val="FF0000"/>
                </a:solidFill>
              </a:rPr>
              <a:t>initial journal </a:t>
            </a:r>
            <a:r>
              <a:rPr lang="en-US" dirty="0"/>
              <a:t>informs authors that they may choose, in the event the paper is rejected, to have the peer reviews sent to a participating journal</a:t>
            </a:r>
          </a:p>
          <a:p>
            <a:pPr lvl="0"/>
            <a:r>
              <a:rPr lang="en-US" dirty="0"/>
              <a:t>Journals inform authors that the process is </a:t>
            </a:r>
            <a:r>
              <a:rPr lang="en-US" dirty="0">
                <a:solidFill>
                  <a:srgbClr val="FF0000"/>
                </a:solidFill>
              </a:rPr>
              <a:t>limited to papers that undergo peer review </a:t>
            </a:r>
            <a:r>
              <a:rPr lang="en-US" dirty="0"/>
              <a:t>(instructions for authors or as part of the submission process or both)</a:t>
            </a:r>
          </a:p>
          <a:p>
            <a:pPr lvl="0"/>
            <a:r>
              <a:rPr lang="en-US" dirty="0"/>
              <a:t> Journals may choose to </a:t>
            </a:r>
            <a:r>
              <a:rPr lang="en-US" dirty="0">
                <a:solidFill>
                  <a:srgbClr val="FF0000"/>
                </a:solidFill>
              </a:rPr>
              <a:t>ask author preferences </a:t>
            </a:r>
            <a:r>
              <a:rPr lang="en-US" dirty="0"/>
              <a:t>during the submission process (would they like to have the reviews and manuscript forwarded and to which participating journals?)(most efficient) or at the time of rejection via email communication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777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9A25D-1B15-2545-A256-3C4AA2124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ISAJE manuscript sharing proposal, V2</a:t>
            </a:r>
            <a:br>
              <a:rPr lang="en-US" dirty="0"/>
            </a:br>
            <a:r>
              <a:rPr lang="en-US" dirty="0">
                <a:solidFill>
                  <a:srgbClr val="00B050"/>
                </a:solidFill>
              </a:rPr>
              <a:t>NOTES </a:t>
            </a:r>
            <a:r>
              <a:rPr lang="en-US" i="1" dirty="0">
                <a:solidFill>
                  <a:srgbClr val="00B050"/>
                </a:solidFill>
              </a:rPr>
              <a:t>(REVIEWERS)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46775-FAF5-3748-B844-8EE769238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Reviewer invitations include a note that their </a:t>
            </a:r>
            <a:r>
              <a:rPr lang="en-US" dirty="0">
                <a:solidFill>
                  <a:srgbClr val="FF0000"/>
                </a:solidFill>
              </a:rPr>
              <a:t>reviews may be shared </a:t>
            </a:r>
            <a:r>
              <a:rPr lang="en-US" dirty="0"/>
              <a:t>with receiving journals</a:t>
            </a:r>
          </a:p>
          <a:p>
            <a:pPr lvl="0"/>
            <a:r>
              <a:rPr lang="en-US" dirty="0"/>
              <a:t>These </a:t>
            </a:r>
            <a:r>
              <a:rPr lang="en-US" dirty="0">
                <a:solidFill>
                  <a:srgbClr val="FF0000"/>
                </a:solidFill>
              </a:rPr>
              <a:t>reviews will not be anonymous </a:t>
            </a:r>
            <a:r>
              <a:rPr lang="en-US" dirty="0"/>
              <a:t>to receiving journal editors because those editors need to know who the reviewers are</a:t>
            </a:r>
          </a:p>
          <a:p>
            <a:pPr lvl="0"/>
            <a:r>
              <a:rPr lang="en-US" dirty="0">
                <a:solidFill>
                  <a:srgbClr val="FF0000"/>
                </a:solidFill>
              </a:rPr>
              <a:t>Reviewer</a:t>
            </a:r>
            <a:r>
              <a:rPr lang="en-US" dirty="0"/>
              <a:t> names, however, will be </a:t>
            </a:r>
            <a:r>
              <a:rPr lang="en-US" dirty="0">
                <a:solidFill>
                  <a:srgbClr val="FF0000"/>
                </a:solidFill>
              </a:rPr>
              <a:t>blinded to authors </a:t>
            </a:r>
            <a:r>
              <a:rPr lang="en-US" dirty="0"/>
              <a:t>(and kept so/respected by the receiving journal Editor) unless the reviewer has specifically decided to share their name in their review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586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9A25D-1B15-2545-A256-3C4AA2124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ISAJE manuscript sharing proposal, V2</a:t>
            </a:r>
            <a:br>
              <a:rPr lang="en-US" dirty="0"/>
            </a:br>
            <a:r>
              <a:rPr lang="en-US" dirty="0">
                <a:solidFill>
                  <a:srgbClr val="00B050"/>
                </a:solidFill>
              </a:rPr>
              <a:t>DISADVANTAGES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46775-FAF5-3748-B844-8EE769238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approach does not allow for direct transfer of the manuscript, which currently is generally restricted to within publishers</a:t>
            </a:r>
          </a:p>
          <a:p>
            <a:pPr lvl="1"/>
            <a:r>
              <a:rPr lang="en-US" dirty="0"/>
              <a:t>to go across publishers would likely mean substantial administrative effort. </a:t>
            </a:r>
          </a:p>
          <a:p>
            <a:r>
              <a:rPr lang="en-US" dirty="0"/>
              <a:t>This approach also does not relieve authors of the task of re-formatting their paper to meet receiving journal 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696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9A25D-1B15-2545-A256-3C4AA2124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ISAJE manuscript sharing proposal, V2</a:t>
            </a:r>
            <a:br>
              <a:rPr lang="en-US" dirty="0"/>
            </a:br>
            <a:r>
              <a:rPr lang="en-US" dirty="0">
                <a:solidFill>
                  <a:srgbClr val="00B050"/>
                </a:solidFill>
              </a:rPr>
              <a:t>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46775-FAF5-3748-B844-8EE769238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approach </a:t>
            </a:r>
          </a:p>
          <a:p>
            <a:pPr lvl="1"/>
            <a:r>
              <a:rPr lang="en-US" dirty="0"/>
              <a:t>is minimal effort for all involved</a:t>
            </a:r>
          </a:p>
          <a:p>
            <a:pPr lvl="1"/>
            <a:r>
              <a:rPr lang="en-US" dirty="0"/>
              <a:t>requires no contracts </a:t>
            </a:r>
          </a:p>
          <a:p>
            <a:pPr lvl="1"/>
            <a:r>
              <a:rPr lang="en-US" dirty="0"/>
              <a:t>requires no software or sharing platforms</a:t>
            </a:r>
          </a:p>
          <a:p>
            <a:pPr lvl="1"/>
            <a:r>
              <a:rPr lang="en-US" dirty="0"/>
              <a:t>does not require manuscript submission systems to communicate</a:t>
            </a:r>
          </a:p>
          <a:p>
            <a:pPr lvl="1"/>
            <a:r>
              <a:rPr lang="en-US" dirty="0"/>
              <a:t>can make it easier to have a quick review from a receiving journal </a:t>
            </a:r>
          </a:p>
          <a:p>
            <a:r>
              <a:rPr lang="en-US" dirty="0"/>
              <a:t>The main advantage is that peer reviews from known peer reviewers are used by the receiving journal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435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04D16F-492C-D14D-803B-03A534FA3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79" y="502920"/>
            <a:ext cx="12159621" cy="5471161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942D16-CF2D-B049-A8EF-54B0AB74FE5C}"/>
              </a:ext>
            </a:extLst>
          </p:cNvPr>
          <p:cNvSpPr/>
          <p:nvPr/>
        </p:nvSpPr>
        <p:spPr>
          <a:xfrm>
            <a:off x="7256040" y="6596390"/>
            <a:ext cx="36375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/>
              <a:t>www.aacrjournals.org</a:t>
            </a:r>
            <a:r>
              <a:rPr lang="en-US" sz="1100" dirty="0"/>
              <a:t>/content/authors/manuscript-transfer</a:t>
            </a:r>
          </a:p>
        </p:txBody>
      </p:sp>
    </p:spTree>
    <p:extLst>
      <p:ext uri="{BB962C8B-B14F-4D97-AF65-F5344CB8AC3E}">
        <p14:creationId xmlns:p14="http://schemas.microsoft.com/office/powerpoint/2010/main" val="3349650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Proposed next step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Discuss with your publisher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Decide on within publisher vs. outside of publisher transfers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 ISAJE website: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Compile a list of journal editors/journals who want to participate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Develop criteria for sending a paper into the referral pool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Draft a cover letter/text to be addressed to authors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Description of journals and focus areas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Determine process of authors (resubmit to receiving journal) and editors (submit reviews to receiving journal)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Report back to ISAJE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FF9B75-BFAE-AF40-81ED-95F54FD5A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472" y="253207"/>
            <a:ext cx="3769803" cy="187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8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DISCUSSION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FF3340-0F10-3645-B713-32317FBA1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3748" y="1786759"/>
            <a:ext cx="6624504" cy="407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09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Genesis: Authors’ Perspectives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Main goal is to get research findings published quickly</a:t>
            </a:r>
          </a:p>
          <a:p>
            <a:r>
              <a:rPr lang="en-US" dirty="0"/>
              <a:t>Getting research paper published is often a time intensive process</a:t>
            </a:r>
          </a:p>
          <a:p>
            <a:pPr lvl="1"/>
            <a:r>
              <a:rPr lang="en-US" dirty="0"/>
              <a:t>Submission</a:t>
            </a:r>
          </a:p>
          <a:p>
            <a:pPr lvl="1"/>
            <a:r>
              <a:rPr lang="en-US" dirty="0"/>
              <a:t>Peer Review</a:t>
            </a:r>
          </a:p>
          <a:p>
            <a:pPr lvl="1"/>
            <a:r>
              <a:rPr lang="en-US" dirty="0"/>
              <a:t>Editorial Board decisions</a:t>
            </a:r>
          </a:p>
          <a:p>
            <a:r>
              <a:rPr lang="en-US" dirty="0"/>
              <a:t>Papers often go under several peer review cycles at different journals</a:t>
            </a:r>
          </a:p>
          <a:p>
            <a:r>
              <a:rPr lang="en-US" dirty="0"/>
              <a:t>Authors often “reach high” to publish their work in the highest quality journal</a:t>
            </a:r>
          </a:p>
          <a:p>
            <a:r>
              <a:rPr lang="en-US" dirty="0"/>
              <a:t>The peer review process can take time</a:t>
            </a:r>
          </a:p>
          <a:p>
            <a:r>
              <a:rPr lang="en-US" dirty="0"/>
              <a:t>The peer review/editorial/journal process can be frustrating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3699F6-D5FC-5A40-B82D-6A4A1C043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224" y="71210"/>
            <a:ext cx="3071787" cy="230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Genesis: Editors’ Perspectives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Main goal is to publish high quality work</a:t>
            </a:r>
          </a:p>
          <a:p>
            <a:r>
              <a:rPr lang="en-US" dirty="0"/>
              <a:t>Obtaining quality peer reviews often takes time</a:t>
            </a:r>
          </a:p>
          <a:p>
            <a:r>
              <a:rPr lang="en-US" dirty="0"/>
              <a:t>It is unknown how a paper has evolved over time</a:t>
            </a:r>
          </a:p>
          <a:p>
            <a:pPr lvl="1"/>
            <a:r>
              <a:rPr lang="en-US" dirty="0"/>
              <a:t>Perhaps authors have taken approaches based on prior peer reviews</a:t>
            </a:r>
          </a:p>
          <a:p>
            <a:pPr lvl="1"/>
            <a:r>
              <a:rPr lang="en-US" dirty="0"/>
              <a:t>Has the article improved?</a:t>
            </a:r>
          </a:p>
          <a:p>
            <a:r>
              <a:rPr lang="en-US" dirty="0"/>
              <a:t>Soliciting and obtaining external peer reviews takes time</a:t>
            </a:r>
          </a:p>
          <a:p>
            <a:pPr lvl="1"/>
            <a:r>
              <a:rPr lang="en-US" dirty="0"/>
              <a:t>Perhaps the article has been a thorough and thoughtful review process</a:t>
            </a:r>
          </a:p>
          <a:p>
            <a:pPr lvl="1"/>
            <a:r>
              <a:rPr lang="en-US" dirty="0"/>
              <a:t>Peer review takes time</a:t>
            </a:r>
          </a:p>
          <a:p>
            <a:r>
              <a:rPr lang="en-US" dirty="0"/>
              <a:t>The process can be frustrating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69ED1F-1868-104F-8561-EAB6C4532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327" y="2337508"/>
            <a:ext cx="1731957" cy="17319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5C4DA8-E8B1-8444-ACB0-27A8C17FC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3836" y="196468"/>
            <a:ext cx="3558448" cy="200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3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practice -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When rejecting an article, some Editors offer to:</a:t>
            </a:r>
          </a:p>
          <a:p>
            <a:pPr lvl="1"/>
            <a:r>
              <a:rPr lang="en-US" dirty="0"/>
              <a:t>Indicate the paper could be accepted in another journal</a:t>
            </a:r>
          </a:p>
          <a:p>
            <a:pPr lvl="1"/>
            <a:r>
              <a:rPr lang="en-US" dirty="0"/>
              <a:t>Forward the paper to another journal (without reviews)</a:t>
            </a:r>
          </a:p>
          <a:p>
            <a:pPr lvl="1"/>
            <a:r>
              <a:rPr lang="en-US" dirty="0"/>
              <a:t>Forward the paper to another journal (with reviews) </a:t>
            </a:r>
          </a:p>
          <a:p>
            <a:r>
              <a:rPr lang="en-US" dirty="0"/>
              <a:t>Transfer of manuscripts: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Easiest</a:t>
            </a:r>
            <a:r>
              <a:rPr lang="en-US" dirty="0"/>
              <a:t> within the publishing house “article is unsuitable”</a:t>
            </a:r>
          </a:p>
          <a:p>
            <a:pPr marL="919163" lvl="1" indent="0">
              <a:buNone/>
            </a:pPr>
            <a:r>
              <a:rPr lang="en-US" dirty="0"/>
              <a:t>“your manuscript may be better suited to one of Taylor &amp; Francis’ other journals, and the Taylor &amp; Francis editorial team might be in touch with some specific suggestions.”</a:t>
            </a:r>
          </a:p>
          <a:p>
            <a:pPr lvl="1"/>
            <a:r>
              <a:rPr lang="en-US" dirty="0"/>
              <a:t>Easier within the same management system (e.g., </a:t>
            </a:r>
            <a:r>
              <a:rPr lang="en-US" dirty="0" err="1"/>
              <a:t>ScholarOne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Easier with the same formatting requirements</a:t>
            </a:r>
          </a:p>
          <a:p>
            <a:pPr lvl="1"/>
            <a:r>
              <a:rPr lang="en-US" dirty="0"/>
              <a:t>Easier with author and </a:t>
            </a:r>
            <a:r>
              <a:rPr lang="en-US"/>
              <a:t>Editor both </a:t>
            </a:r>
            <a:r>
              <a:rPr lang="en-US" dirty="0"/>
              <a:t>being attentive to process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45D26E-9B2E-CE4F-9149-FF11AC7A8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438" y="88135"/>
            <a:ext cx="3257646" cy="349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4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Prior ISAJE proposal:</a:t>
            </a:r>
            <a:br>
              <a:rPr lang="en-US" dirty="0"/>
            </a:br>
            <a:r>
              <a:rPr lang="en-US" dirty="0"/>
              <a:t>“Addiction Journal Peer Review Consortium”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alliance of “addiction” journals that have agreed to accept manuscript reviews from other ISAJE member journals “of the consortium”</a:t>
            </a:r>
          </a:p>
          <a:p>
            <a:r>
              <a:rPr lang="en-US" dirty="0"/>
              <a:t>Goals:</a:t>
            </a:r>
          </a:p>
          <a:p>
            <a:pPr lvl="1"/>
            <a:r>
              <a:rPr lang="en-US" dirty="0"/>
              <a:t>Support efficient and thorough peer review of original research</a:t>
            </a:r>
          </a:p>
          <a:p>
            <a:pPr lvl="1"/>
            <a:r>
              <a:rPr lang="en-US" dirty="0"/>
              <a:t>Reduce delay in possible publication</a:t>
            </a:r>
          </a:p>
          <a:p>
            <a:pPr lvl="1"/>
            <a:r>
              <a:rPr lang="en-US" dirty="0"/>
              <a:t>Make the process more efficient by saving the scarce resource of reviewers’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1BEBEA-842B-794A-BA67-F6BFDC72D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1277" y="107950"/>
            <a:ext cx="1424466" cy="94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35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Prior ISAJE proposal:</a:t>
            </a:r>
            <a:br>
              <a:rPr lang="en-US" dirty="0"/>
            </a:br>
            <a:r>
              <a:rPr lang="en-US" dirty="0"/>
              <a:t>“Addiction Journal Peer Review Consortium”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Consortium based on 2008 model of neuroscience journals “The Neuroscience Peer Review Consortium”</a:t>
            </a:r>
          </a:p>
          <a:p>
            <a:pPr lvl="1"/>
            <a:r>
              <a:rPr lang="en-US" dirty="0"/>
              <a:t>Ongoing alliance of neuroscience journals that have agreed to accept manuscript review from other members of the consortium</a:t>
            </a:r>
          </a:p>
          <a:p>
            <a:pPr lvl="2"/>
            <a:r>
              <a:rPr lang="en-US" dirty="0"/>
              <a:t>Started in 2008, evaluated in 2011, agreed to continue indefinitely</a:t>
            </a:r>
          </a:p>
          <a:p>
            <a:pPr lvl="1"/>
            <a:r>
              <a:rPr lang="en-US" dirty="0"/>
              <a:t>Journals may join or leave at any time</a:t>
            </a:r>
          </a:p>
          <a:p>
            <a:r>
              <a:rPr lang="en-US" dirty="0"/>
              <a:t>Would permit authors whose papers are not accepted for publication by one member journal of the AJC and who wish to submit their manuscript to a second participating journal to request that this previous set of reviews be forwarded to another journal</a:t>
            </a:r>
          </a:p>
          <a:p>
            <a:r>
              <a:rPr lang="en-US" dirty="0"/>
              <a:t>Advantage: 	</a:t>
            </a:r>
          </a:p>
          <a:p>
            <a:pPr lvl="1"/>
            <a:r>
              <a:rPr lang="en-US" dirty="0"/>
              <a:t>Reduce the number of times a manuscript must be reviewed</a:t>
            </a:r>
          </a:p>
          <a:p>
            <a:pPr lvl="1"/>
            <a:r>
              <a:rPr lang="en-US" dirty="0"/>
              <a:t>Reduce burden on reviewers</a:t>
            </a:r>
          </a:p>
          <a:p>
            <a:pPr lvl="1"/>
            <a:r>
              <a:rPr lang="en-US" dirty="0"/>
              <a:t>Speed up publication time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AB08DE-3A95-EB4A-BF61-A7EB688FD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1277" y="107950"/>
            <a:ext cx="1424466" cy="94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26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SAj</a:t>
            </a:r>
            <a:r>
              <a:rPr lang="en-US" dirty="0"/>
              <a:t> Pilot: 2018-2019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Asked authors:</a:t>
            </a:r>
          </a:p>
          <a:p>
            <a:pPr lvl="1"/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forward prior reviews of rejected manuscripts</a:t>
            </a:r>
          </a:p>
          <a:p>
            <a:pPr lvl="2"/>
            <a:r>
              <a:rPr lang="en-US" dirty="0"/>
              <a:t>In the cover letter</a:t>
            </a:r>
          </a:p>
          <a:p>
            <a:pPr lvl="2"/>
            <a:r>
              <a:rPr lang="en-US" dirty="0"/>
              <a:t>Reviewers were anonymous</a:t>
            </a:r>
          </a:p>
          <a:p>
            <a:pPr lvl="2"/>
            <a:r>
              <a:rPr lang="en-US" dirty="0"/>
              <a:t>Could forward ALL the prior reviews (even from multiple journals)</a:t>
            </a:r>
          </a:p>
          <a:p>
            <a:pPr lvl="2"/>
            <a:r>
              <a:rPr lang="en-US" dirty="0"/>
              <a:t>(no quality control about whether some aspects of the reviews were not forwarded)</a:t>
            </a:r>
          </a:p>
          <a:p>
            <a:pPr lvl="1"/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forward responses to those reviews </a:t>
            </a:r>
          </a:p>
          <a:p>
            <a:pPr lvl="2"/>
            <a:r>
              <a:rPr lang="en-US" dirty="0"/>
              <a:t>Authors should have responded to those reviews in the cover letter</a:t>
            </a:r>
          </a:p>
          <a:p>
            <a:pPr lvl="2"/>
            <a:r>
              <a:rPr lang="en-US" dirty="0"/>
              <a:t>Authors should have provided a ”clean copy” and “tracked changes” copy upon submission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311F43-919E-F049-B837-F79496CCB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564" y="197140"/>
            <a:ext cx="3070129" cy="203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77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SAj</a:t>
            </a:r>
            <a:r>
              <a:rPr lang="en-US" dirty="0"/>
              <a:t> Pilot: 2018-2019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Authors uploaded all material in the management system</a:t>
            </a:r>
          </a:p>
          <a:p>
            <a:r>
              <a:rPr lang="en-US" dirty="0"/>
              <a:t>Editor in Chief decides merits</a:t>
            </a:r>
          </a:p>
          <a:p>
            <a:pPr lvl="1"/>
            <a:r>
              <a:rPr lang="en-US" dirty="0"/>
              <a:t>Reject or Review</a:t>
            </a:r>
          </a:p>
          <a:p>
            <a:pPr lvl="1"/>
            <a:r>
              <a:rPr lang="en-US" dirty="0"/>
              <a:t>Inquire to an Associate Editor to review</a:t>
            </a:r>
          </a:p>
          <a:p>
            <a:r>
              <a:rPr lang="en-US" dirty="0"/>
              <a:t>Associate Editor recommendation:</a:t>
            </a:r>
          </a:p>
          <a:p>
            <a:pPr lvl="1"/>
            <a:r>
              <a:rPr lang="en-US" dirty="0"/>
              <a:t>Reject</a:t>
            </a:r>
          </a:p>
          <a:p>
            <a:pPr lvl="1"/>
            <a:r>
              <a:rPr lang="en-US" dirty="0"/>
              <a:t>Send out for </a:t>
            </a:r>
            <a:r>
              <a:rPr lang="en-US" dirty="0" err="1"/>
              <a:t>SAj</a:t>
            </a:r>
            <a:r>
              <a:rPr lang="en-US" dirty="0"/>
              <a:t> external review (normal process)</a:t>
            </a:r>
          </a:p>
          <a:p>
            <a:pPr lvl="1"/>
            <a:r>
              <a:rPr lang="en-US" dirty="0"/>
              <a:t>Recommend a Revision without external peer review</a:t>
            </a:r>
          </a:p>
          <a:p>
            <a:pPr lvl="1"/>
            <a:r>
              <a:rPr lang="en-US" dirty="0"/>
              <a:t>Accept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319CEF-383B-3D46-95E4-04E29EE6F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564" y="197140"/>
            <a:ext cx="3070129" cy="203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56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SAj</a:t>
            </a:r>
            <a:r>
              <a:rPr lang="en-US" dirty="0"/>
              <a:t> Pilot: 2018-2019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RESULTS</a:t>
            </a:r>
          </a:p>
          <a:p>
            <a:pPr lvl="1"/>
            <a:r>
              <a:rPr lang="en-US" dirty="0"/>
              <a:t>Several papers (n~12) went through this process</a:t>
            </a:r>
          </a:p>
          <a:p>
            <a:pPr lvl="1"/>
            <a:r>
              <a:rPr lang="en-US" dirty="0"/>
              <a:t>Several went through either journal peer review or NIH peer review (CTN)</a:t>
            </a:r>
          </a:p>
          <a:p>
            <a:pPr lvl="1"/>
            <a:r>
              <a:rPr lang="en-US" dirty="0"/>
              <a:t>All were asked to Revise and Resubmit from Associate Editor</a:t>
            </a:r>
          </a:p>
          <a:p>
            <a:pPr lvl="2"/>
            <a:r>
              <a:rPr lang="en-US" dirty="0"/>
              <a:t>A few were sent out for additional peer review</a:t>
            </a:r>
          </a:p>
          <a:p>
            <a:r>
              <a:rPr lang="en-US" dirty="0"/>
              <a:t>Seemed simple and painless</a:t>
            </a:r>
          </a:p>
          <a:p>
            <a:r>
              <a:rPr lang="en-US" dirty="0"/>
              <a:t>Did not require additional burdens for the Editorial Team</a:t>
            </a:r>
          </a:p>
          <a:p>
            <a:r>
              <a:rPr lang="en-US" dirty="0"/>
              <a:t>Did not require interaction with other journals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DBAD22-1141-4D4F-A19D-C1E964B04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564" y="197140"/>
            <a:ext cx="3070129" cy="203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79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1479</TotalTime>
  <Words>1266</Words>
  <Application>Microsoft Macintosh PowerPoint</Application>
  <PresentationFormat>Widescreen</PresentationFormat>
  <Paragraphs>142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Rejected but Publishable:  ISAJE Project to Transfer Articles from One Addiction Journal to Another</vt:lpstr>
      <vt:lpstr>Genesis: Authors’ Perspectives</vt:lpstr>
      <vt:lpstr>Genesis: Editors’ Perspectives</vt:lpstr>
      <vt:lpstr>Current practice - </vt:lpstr>
      <vt:lpstr>Prior ISAJE proposal: “Addiction Journal Peer Review Consortium” </vt:lpstr>
      <vt:lpstr>Prior ISAJE proposal: “Addiction Journal Peer Review Consortium”</vt:lpstr>
      <vt:lpstr>SAj Pilot: 2018-2019</vt:lpstr>
      <vt:lpstr>SAj Pilot: 2018-2019</vt:lpstr>
      <vt:lpstr>SAj Pilot: 2018-2019</vt:lpstr>
      <vt:lpstr>ISAJE manuscript sharing proposal, V2 DEFINITIONS</vt:lpstr>
      <vt:lpstr>ISAJE manuscript sharing proposal, V2 PROCESS:</vt:lpstr>
      <vt:lpstr>ISAJE manuscript sharing proposal, V2 NOTES (ISAJE INFORMATION)</vt:lpstr>
      <vt:lpstr>ISAJE manuscript sharing proposal, V2 NOTES (INITIAL JOURNAL)</vt:lpstr>
      <vt:lpstr>ISAJE manuscript sharing proposal, V2 NOTES (REVIEWERS)</vt:lpstr>
      <vt:lpstr>ISAJE manuscript sharing proposal, V2 DISADVANTAGES:</vt:lpstr>
      <vt:lpstr>ISAJE manuscript sharing proposal, V2 ADVANTAGES</vt:lpstr>
      <vt:lpstr>PowerPoint Presentation</vt:lpstr>
      <vt:lpstr>Proposed next step</vt:lpstr>
      <vt:lpstr>DISCUSSION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Gordon</dc:creator>
  <cp:lastModifiedBy>Adam Gordon</cp:lastModifiedBy>
  <cp:revision>76</cp:revision>
  <dcterms:created xsi:type="dcterms:W3CDTF">2017-11-02T20:01:03Z</dcterms:created>
  <dcterms:modified xsi:type="dcterms:W3CDTF">2019-09-06T14:31:04Z</dcterms:modified>
</cp:coreProperties>
</file>